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bril Fatface" panose="02000503000000020003" pitchFamily="2" charset="0"/>
      <p:regular r:id="rId13"/>
    </p:embeddedFont>
    <p:embeddedFont>
      <p:font typeface="Alexandria Bold" panose="020B0604020202020204" charset="-78"/>
      <p:regular r:id="rId14"/>
    </p:embeddedFont>
    <p:embeddedFont>
      <p:font typeface="Arimo" panose="020B0604020202020204" charset="0"/>
      <p:regular r:id="rId15"/>
    </p:embeddedFont>
    <p:embeddedFont>
      <p:font typeface="Arimo Bold" panose="020B0604020202020204" charset="0"/>
      <p:regular r:id="rId16"/>
    </p:embeddedFont>
    <p:embeddedFont>
      <p:font typeface="Consolas" panose="020B0609020204030204" pitchFamily="49"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0" d="100"/>
          <a:sy n="50" d="100"/>
        </p:scale>
        <p:origin x="946"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01.04.2025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gamma.app/?utm_source=made-with-gamma" TargetMode="External"/><Relationship Id="rId7"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3.png"/><Relationship Id="rId9"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7EEF9"/>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E208E"/>
            </a:solidFill>
          </p:spPr>
          <p:txBody>
            <a:bodyPr/>
            <a:lstStyle/>
            <a:p>
              <a:endParaRPr lang="en-IN"/>
            </a:p>
          </p:txBody>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338435" y="3082081"/>
            <a:ext cx="6180981" cy="4122688"/>
          </a:xfrm>
          <a:custGeom>
            <a:avLst/>
            <a:gdLst/>
            <a:ahLst/>
            <a:cxnLst/>
            <a:rect l="l" t="t" r="r" b="b"/>
            <a:pathLst>
              <a:path w="6180981" h="4122688">
                <a:moveTo>
                  <a:pt x="0" y="0"/>
                </a:moveTo>
                <a:lnTo>
                  <a:pt x="6180981" y="0"/>
                </a:lnTo>
                <a:lnTo>
                  <a:pt x="6180981" y="4122688"/>
                </a:lnTo>
                <a:lnTo>
                  <a:pt x="0" y="4122688"/>
                </a:lnTo>
                <a:lnTo>
                  <a:pt x="0" y="0"/>
                </a:lnTo>
                <a:close/>
              </a:path>
            </a:pathLst>
          </a:custGeom>
          <a:blipFill>
            <a:blip r:embed="rId4"/>
            <a:stretch>
              <a:fillRect/>
            </a:stretch>
          </a:blipFill>
        </p:spPr>
        <p:txBody>
          <a:bodyPr/>
          <a:lstStyle/>
          <a:p>
            <a:endParaRPr lang="en-IN"/>
          </a:p>
        </p:txBody>
      </p:sp>
      <p:grpSp>
        <p:nvGrpSpPr>
          <p:cNvPr id="8" name="Group 8"/>
          <p:cNvGrpSpPr/>
          <p:nvPr/>
        </p:nvGrpSpPr>
        <p:grpSpPr>
          <a:xfrm>
            <a:off x="7805886" y="1748724"/>
            <a:ext cx="9534228" cy="2393013"/>
            <a:chOff x="0" y="0"/>
            <a:chExt cx="12712303" cy="3190684"/>
          </a:xfrm>
        </p:grpSpPr>
        <p:sp>
          <p:nvSpPr>
            <p:cNvPr id="9" name="Freeform 9"/>
            <p:cNvSpPr/>
            <p:nvPr/>
          </p:nvSpPr>
          <p:spPr>
            <a:xfrm>
              <a:off x="0" y="0"/>
              <a:ext cx="12712303" cy="3190685"/>
            </a:xfrm>
            <a:custGeom>
              <a:avLst/>
              <a:gdLst/>
              <a:ahLst/>
              <a:cxnLst/>
              <a:rect l="l" t="t" r="r" b="b"/>
              <a:pathLst>
                <a:path w="12712303" h="3190685">
                  <a:moveTo>
                    <a:pt x="0" y="0"/>
                  </a:moveTo>
                  <a:lnTo>
                    <a:pt x="12712303" y="0"/>
                  </a:lnTo>
                  <a:lnTo>
                    <a:pt x="12712303" y="3190685"/>
                  </a:lnTo>
                  <a:lnTo>
                    <a:pt x="0" y="3190685"/>
                  </a:lnTo>
                  <a:close/>
                </a:path>
              </a:pathLst>
            </a:custGeom>
            <a:solidFill>
              <a:srgbClr val="000000">
                <a:alpha val="0"/>
              </a:srgbClr>
            </a:solidFill>
          </p:spPr>
          <p:txBody>
            <a:bodyPr/>
            <a:lstStyle/>
            <a:p>
              <a:endParaRPr lang="en-IN"/>
            </a:p>
          </p:txBody>
        </p:sp>
        <p:sp>
          <p:nvSpPr>
            <p:cNvPr id="10" name="TextBox 10"/>
            <p:cNvSpPr txBox="1"/>
            <p:nvPr/>
          </p:nvSpPr>
          <p:spPr>
            <a:xfrm>
              <a:off x="0" y="-47625"/>
              <a:ext cx="12712303" cy="3238309"/>
            </a:xfrm>
            <a:prstGeom prst="rect">
              <a:avLst/>
            </a:prstGeom>
          </p:spPr>
          <p:txBody>
            <a:bodyPr lIns="0" tIns="0" rIns="0" bIns="0" rtlCol="0" anchor="t"/>
            <a:lstStyle/>
            <a:p>
              <a:pPr algn="l">
                <a:lnSpc>
                  <a:spcPts val="7000"/>
                </a:lnSpc>
              </a:pPr>
              <a:r>
                <a:rPr lang="en-US" sz="5562" b="1">
                  <a:solidFill>
                    <a:srgbClr val="FFFFFF"/>
                  </a:solidFill>
                  <a:latin typeface="Alexandria Bold"/>
                  <a:ea typeface="Alexandria Bold"/>
                  <a:cs typeface="Alexandria Bold"/>
                  <a:sym typeface="Alexandria Bold"/>
                </a:rPr>
                <a:t>Zepto Sales &amp; Inventory Analysis Using SQL</a:t>
              </a:r>
            </a:p>
          </p:txBody>
        </p:sp>
      </p:grpSp>
      <p:grpSp>
        <p:nvGrpSpPr>
          <p:cNvPr id="11" name="Group 11"/>
          <p:cNvGrpSpPr/>
          <p:nvPr/>
        </p:nvGrpSpPr>
        <p:grpSpPr>
          <a:xfrm>
            <a:off x="7805886" y="4547890"/>
            <a:ext cx="9534228" cy="2600325"/>
            <a:chOff x="0" y="0"/>
            <a:chExt cx="12712303" cy="3467100"/>
          </a:xfrm>
        </p:grpSpPr>
        <p:sp>
          <p:nvSpPr>
            <p:cNvPr id="12" name="Freeform 12"/>
            <p:cNvSpPr/>
            <p:nvPr/>
          </p:nvSpPr>
          <p:spPr>
            <a:xfrm>
              <a:off x="0" y="0"/>
              <a:ext cx="12712303" cy="3467100"/>
            </a:xfrm>
            <a:custGeom>
              <a:avLst/>
              <a:gdLst/>
              <a:ahLst/>
              <a:cxnLst/>
              <a:rect l="l" t="t" r="r" b="b"/>
              <a:pathLst>
                <a:path w="12712303" h="3467100">
                  <a:moveTo>
                    <a:pt x="0" y="0"/>
                  </a:moveTo>
                  <a:lnTo>
                    <a:pt x="12712303" y="0"/>
                  </a:lnTo>
                  <a:lnTo>
                    <a:pt x="12712303" y="3467100"/>
                  </a:lnTo>
                  <a:lnTo>
                    <a:pt x="0" y="3467100"/>
                  </a:lnTo>
                  <a:close/>
                </a:path>
              </a:pathLst>
            </a:custGeom>
            <a:solidFill>
              <a:srgbClr val="000000">
                <a:alpha val="0"/>
              </a:srgbClr>
            </a:solidFill>
          </p:spPr>
          <p:txBody>
            <a:bodyPr/>
            <a:lstStyle/>
            <a:p>
              <a:endParaRPr lang="en-IN"/>
            </a:p>
          </p:txBody>
        </p:sp>
        <p:sp>
          <p:nvSpPr>
            <p:cNvPr id="13" name="TextBox 13"/>
            <p:cNvSpPr txBox="1"/>
            <p:nvPr/>
          </p:nvSpPr>
          <p:spPr>
            <a:xfrm>
              <a:off x="0" y="-85725"/>
              <a:ext cx="12712303" cy="355282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This presentation delves into a comprehensive analysis of Zepto's sales, customer behavior, and inventory management using SQL. By extracting and interpreting critical data, we aim to provide actionable insights that can drive strategic decisions and optimize overall business performance. Let's explore how SQL queries can unlock the potential within Zepto's data.</a:t>
              </a:r>
            </a:p>
          </p:txBody>
        </p:sp>
      </p:grpSp>
      <p:grpSp>
        <p:nvGrpSpPr>
          <p:cNvPr id="14" name="Group 14"/>
          <p:cNvGrpSpPr/>
          <p:nvPr/>
        </p:nvGrpSpPr>
        <p:grpSpPr>
          <a:xfrm>
            <a:off x="7805886" y="7452866"/>
            <a:ext cx="3725169" cy="535036"/>
            <a:chOff x="0" y="0"/>
            <a:chExt cx="4966892" cy="713381"/>
          </a:xfrm>
        </p:grpSpPr>
        <p:sp>
          <p:nvSpPr>
            <p:cNvPr id="15" name="Freeform 15"/>
            <p:cNvSpPr/>
            <p:nvPr/>
          </p:nvSpPr>
          <p:spPr>
            <a:xfrm>
              <a:off x="0" y="0"/>
              <a:ext cx="4966892" cy="713381"/>
            </a:xfrm>
            <a:custGeom>
              <a:avLst/>
              <a:gdLst/>
              <a:ahLst/>
              <a:cxnLst/>
              <a:rect l="l" t="t" r="r" b="b"/>
              <a:pathLst>
                <a:path w="4966892" h="713381">
                  <a:moveTo>
                    <a:pt x="0" y="0"/>
                  </a:moveTo>
                  <a:lnTo>
                    <a:pt x="4966892" y="0"/>
                  </a:lnTo>
                  <a:lnTo>
                    <a:pt x="4966892" y="713381"/>
                  </a:lnTo>
                  <a:lnTo>
                    <a:pt x="0" y="713381"/>
                  </a:lnTo>
                  <a:close/>
                </a:path>
              </a:pathLst>
            </a:custGeom>
            <a:solidFill>
              <a:srgbClr val="000000">
                <a:alpha val="0"/>
              </a:srgbClr>
            </a:solidFill>
          </p:spPr>
          <p:txBody>
            <a:bodyPr/>
            <a:lstStyle/>
            <a:p>
              <a:endParaRPr lang="en-IN"/>
            </a:p>
          </p:txBody>
        </p:sp>
        <p:sp>
          <p:nvSpPr>
            <p:cNvPr id="16" name="TextBox 16"/>
            <p:cNvSpPr txBox="1"/>
            <p:nvPr/>
          </p:nvSpPr>
          <p:spPr>
            <a:xfrm>
              <a:off x="0" y="-66675"/>
              <a:ext cx="4966892" cy="780056"/>
            </a:xfrm>
            <a:prstGeom prst="rect">
              <a:avLst/>
            </a:prstGeom>
          </p:spPr>
          <p:txBody>
            <a:bodyPr lIns="0" tIns="0" rIns="0" bIns="0" rtlCol="0" anchor="t"/>
            <a:lstStyle/>
            <a:p>
              <a:pPr algn="l">
                <a:lnSpc>
                  <a:spcPts val="3687"/>
                </a:lnSpc>
              </a:pPr>
              <a:r>
                <a:rPr lang="en-US" sz="2625" b="1">
                  <a:solidFill>
                    <a:srgbClr val="FFFFFF"/>
                  </a:solidFill>
                  <a:latin typeface="Arimo Bold"/>
                  <a:ea typeface="Arimo Bold"/>
                  <a:cs typeface="Arimo Bold"/>
                  <a:sym typeface="Arimo Bold"/>
                </a:rPr>
                <a:t>By Pratham Bhatia</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601D94"/>
        </a:solidFill>
        <a:effectLst/>
      </p:bgPr>
    </p:bg>
    <p:spTree>
      <p:nvGrpSpPr>
        <p:cNvPr id="1" name=""/>
        <p:cNvGrpSpPr/>
        <p:nvPr/>
      </p:nvGrpSpPr>
      <p:grpSpPr>
        <a:xfrm>
          <a:off x="0" y="0"/>
          <a:ext cx="0" cy="0"/>
          <a:chOff x="0" y="0"/>
          <a:chExt cx="0" cy="0"/>
        </a:xfrm>
      </p:grpSpPr>
      <p:sp>
        <p:nvSpPr>
          <p:cNvPr id="2" name="TextBox 2"/>
          <p:cNvSpPr txBox="1"/>
          <p:nvPr/>
        </p:nvSpPr>
        <p:spPr>
          <a:xfrm>
            <a:off x="5046162" y="2371725"/>
            <a:ext cx="8195675" cy="5248275"/>
          </a:xfrm>
          <a:prstGeom prst="rect">
            <a:avLst/>
          </a:prstGeom>
        </p:spPr>
        <p:txBody>
          <a:bodyPr lIns="0" tIns="0" rIns="0" bIns="0" rtlCol="0" anchor="t">
            <a:spAutoFit/>
          </a:bodyPr>
          <a:lstStyle/>
          <a:p>
            <a:pPr algn="ctr">
              <a:lnSpc>
                <a:spcPts val="21000"/>
              </a:lnSpc>
            </a:pPr>
            <a:r>
              <a:rPr lang="en-US" sz="15000">
                <a:solidFill>
                  <a:srgbClr val="FFFFFF"/>
                </a:solidFill>
                <a:latin typeface="Abril Fatface"/>
                <a:ea typeface="Abril Fatface"/>
                <a:cs typeface="Abril Fatface"/>
                <a:sym typeface="Abril Fatface"/>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7EEF9"/>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E208E"/>
            </a:solidFill>
          </p:spPr>
          <p:txBody>
            <a:bodyPr/>
            <a:lstStyle/>
            <a:p>
              <a:endParaRPr lang="en-IN"/>
            </a:p>
          </p:txBody>
        </p:sp>
      </p:grpSp>
      <p:sp>
        <p:nvSpPr>
          <p:cNvPr id="6" name="Freeform 6"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txBody>
          <a:bodyPr/>
          <a:lstStyle/>
          <a:p>
            <a:endParaRPr lang="en-IN"/>
          </a:p>
        </p:txBody>
      </p:sp>
      <p:sp>
        <p:nvSpPr>
          <p:cNvPr id="7" name="Freeform 7"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txBody>
          <a:bodyPr/>
          <a:lstStyle/>
          <a:p>
            <a:endParaRPr lang="en-IN"/>
          </a:p>
        </p:txBody>
      </p:sp>
      <p:grpSp>
        <p:nvGrpSpPr>
          <p:cNvPr id="8" name="Group 8"/>
          <p:cNvGrpSpPr/>
          <p:nvPr/>
        </p:nvGrpSpPr>
        <p:grpSpPr>
          <a:xfrm>
            <a:off x="947886" y="1028700"/>
            <a:ext cx="7158887" cy="2036193"/>
            <a:chOff x="0" y="0"/>
            <a:chExt cx="9545184" cy="2714924"/>
          </a:xfrm>
        </p:grpSpPr>
        <p:sp>
          <p:nvSpPr>
            <p:cNvPr id="9" name="Freeform 9"/>
            <p:cNvSpPr/>
            <p:nvPr/>
          </p:nvSpPr>
          <p:spPr>
            <a:xfrm>
              <a:off x="0" y="0"/>
              <a:ext cx="9502577" cy="2101255"/>
            </a:xfrm>
            <a:custGeom>
              <a:avLst/>
              <a:gdLst/>
              <a:ahLst/>
              <a:cxnLst/>
              <a:rect l="l" t="t" r="r" b="b"/>
              <a:pathLst>
                <a:path w="9502577" h="2101255">
                  <a:moveTo>
                    <a:pt x="0" y="0"/>
                  </a:moveTo>
                  <a:lnTo>
                    <a:pt x="9502577" y="0"/>
                  </a:lnTo>
                  <a:lnTo>
                    <a:pt x="9502577" y="2101255"/>
                  </a:lnTo>
                  <a:lnTo>
                    <a:pt x="0" y="2101255"/>
                  </a:lnTo>
                  <a:close/>
                </a:path>
              </a:pathLst>
            </a:custGeom>
            <a:solidFill>
              <a:srgbClr val="000000">
                <a:alpha val="0"/>
              </a:srgbClr>
            </a:solidFill>
          </p:spPr>
          <p:txBody>
            <a:bodyPr/>
            <a:lstStyle/>
            <a:p>
              <a:endParaRPr lang="en-IN"/>
            </a:p>
          </p:txBody>
        </p:sp>
        <p:sp>
          <p:nvSpPr>
            <p:cNvPr id="10" name="TextBox 10"/>
            <p:cNvSpPr txBox="1"/>
            <p:nvPr/>
          </p:nvSpPr>
          <p:spPr>
            <a:xfrm>
              <a:off x="42607" y="566044"/>
              <a:ext cx="9502577" cy="2148880"/>
            </a:xfrm>
            <a:prstGeom prst="rect">
              <a:avLst/>
            </a:prstGeom>
          </p:spPr>
          <p:txBody>
            <a:bodyPr lIns="0" tIns="0" rIns="0" bIns="0" rtlCol="0" anchor="t"/>
            <a:lstStyle/>
            <a:p>
              <a:pPr algn="l">
                <a:lnSpc>
                  <a:spcPts val="7000"/>
                </a:lnSpc>
              </a:pPr>
              <a:r>
                <a:rPr lang="en-US" sz="5562" b="1" dirty="0">
                  <a:solidFill>
                    <a:srgbClr val="FFFFFF"/>
                  </a:solidFill>
                  <a:latin typeface="Alexandria Bold"/>
                  <a:ea typeface="Alexandria Bold"/>
                  <a:cs typeface="Alexandria Bold"/>
                  <a:sym typeface="Alexandria Bold"/>
                </a:rPr>
                <a:t>Project Overview</a:t>
              </a:r>
            </a:p>
          </p:txBody>
        </p:sp>
      </p:grpSp>
      <p:grpSp>
        <p:nvGrpSpPr>
          <p:cNvPr id="11" name="Group 11"/>
          <p:cNvGrpSpPr/>
          <p:nvPr/>
        </p:nvGrpSpPr>
        <p:grpSpPr>
          <a:xfrm>
            <a:off x="943124" y="3310681"/>
            <a:ext cx="618828" cy="618828"/>
            <a:chOff x="0" y="0"/>
            <a:chExt cx="825103" cy="825103"/>
          </a:xfrm>
        </p:grpSpPr>
        <p:sp>
          <p:nvSpPr>
            <p:cNvPr id="12" name="Freeform 12"/>
            <p:cNvSpPr/>
            <p:nvPr/>
          </p:nvSpPr>
          <p:spPr>
            <a:xfrm>
              <a:off x="6350" y="6350"/>
              <a:ext cx="812419" cy="812419"/>
            </a:xfrm>
            <a:custGeom>
              <a:avLst/>
              <a:gdLst/>
              <a:ahLst/>
              <a:cxnLst/>
              <a:rect l="l" t="t" r="r" b="b"/>
              <a:pathLst>
                <a:path w="812419" h="812419">
                  <a:moveTo>
                    <a:pt x="0" y="151638"/>
                  </a:moveTo>
                  <a:cubicBezTo>
                    <a:pt x="0" y="67945"/>
                    <a:pt x="67945" y="0"/>
                    <a:pt x="151638" y="0"/>
                  </a:cubicBezTo>
                  <a:lnTo>
                    <a:pt x="660781" y="0"/>
                  </a:lnTo>
                  <a:cubicBezTo>
                    <a:pt x="744601" y="0"/>
                    <a:pt x="812419" y="67945"/>
                    <a:pt x="812419" y="151638"/>
                  </a:cubicBezTo>
                  <a:lnTo>
                    <a:pt x="812419" y="660781"/>
                  </a:lnTo>
                  <a:cubicBezTo>
                    <a:pt x="812419" y="744601"/>
                    <a:pt x="744474" y="812419"/>
                    <a:pt x="660781" y="812419"/>
                  </a:cubicBezTo>
                  <a:lnTo>
                    <a:pt x="151638" y="812419"/>
                  </a:lnTo>
                  <a:cubicBezTo>
                    <a:pt x="67945" y="812419"/>
                    <a:pt x="0" y="744474"/>
                    <a:pt x="0" y="660781"/>
                  </a:cubicBezTo>
                  <a:close/>
                </a:path>
              </a:pathLst>
            </a:custGeom>
            <a:solidFill>
              <a:srgbClr val="D5DCF6"/>
            </a:solidFill>
          </p:spPr>
          <p:txBody>
            <a:bodyPr/>
            <a:lstStyle/>
            <a:p>
              <a:endParaRPr lang="en-IN"/>
            </a:p>
          </p:txBody>
        </p:sp>
        <p:sp>
          <p:nvSpPr>
            <p:cNvPr id="13" name="Freeform 13"/>
            <p:cNvSpPr/>
            <p:nvPr/>
          </p:nvSpPr>
          <p:spPr>
            <a:xfrm>
              <a:off x="0" y="0"/>
              <a:ext cx="825119" cy="825119"/>
            </a:xfrm>
            <a:custGeom>
              <a:avLst/>
              <a:gdLst/>
              <a:ahLst/>
              <a:cxnLst/>
              <a:rect l="l" t="t" r="r" b="b"/>
              <a:pathLst>
                <a:path w="825119" h="825119">
                  <a:moveTo>
                    <a:pt x="0" y="157988"/>
                  </a:moveTo>
                  <a:cubicBezTo>
                    <a:pt x="0" y="70739"/>
                    <a:pt x="70739" y="0"/>
                    <a:pt x="157988" y="0"/>
                  </a:cubicBezTo>
                  <a:lnTo>
                    <a:pt x="667131" y="0"/>
                  </a:lnTo>
                  <a:lnTo>
                    <a:pt x="667131" y="6350"/>
                  </a:lnTo>
                  <a:lnTo>
                    <a:pt x="667131" y="0"/>
                  </a:lnTo>
                  <a:lnTo>
                    <a:pt x="667131" y="6350"/>
                  </a:lnTo>
                  <a:lnTo>
                    <a:pt x="667131" y="0"/>
                  </a:lnTo>
                  <a:cubicBezTo>
                    <a:pt x="754380" y="0"/>
                    <a:pt x="825119" y="70739"/>
                    <a:pt x="825119" y="157988"/>
                  </a:cubicBezTo>
                  <a:lnTo>
                    <a:pt x="825119" y="667131"/>
                  </a:lnTo>
                  <a:lnTo>
                    <a:pt x="818769" y="667131"/>
                  </a:lnTo>
                  <a:lnTo>
                    <a:pt x="825119" y="667131"/>
                  </a:lnTo>
                  <a:cubicBezTo>
                    <a:pt x="825119" y="754380"/>
                    <a:pt x="754380" y="825119"/>
                    <a:pt x="667131" y="825119"/>
                  </a:cubicBezTo>
                  <a:lnTo>
                    <a:pt x="667131" y="818769"/>
                  </a:lnTo>
                  <a:lnTo>
                    <a:pt x="667131" y="825119"/>
                  </a:lnTo>
                  <a:lnTo>
                    <a:pt x="157988" y="825119"/>
                  </a:lnTo>
                  <a:lnTo>
                    <a:pt x="157988" y="818769"/>
                  </a:lnTo>
                  <a:lnTo>
                    <a:pt x="157988" y="825119"/>
                  </a:lnTo>
                  <a:cubicBezTo>
                    <a:pt x="70739" y="825119"/>
                    <a:pt x="0" y="754380"/>
                    <a:pt x="0" y="667131"/>
                  </a:cubicBezTo>
                  <a:lnTo>
                    <a:pt x="0" y="157988"/>
                  </a:lnTo>
                  <a:lnTo>
                    <a:pt x="6350" y="157988"/>
                  </a:lnTo>
                  <a:lnTo>
                    <a:pt x="0" y="157988"/>
                  </a:lnTo>
                  <a:moveTo>
                    <a:pt x="12700" y="157988"/>
                  </a:moveTo>
                  <a:lnTo>
                    <a:pt x="12700" y="667131"/>
                  </a:lnTo>
                  <a:lnTo>
                    <a:pt x="6350" y="667131"/>
                  </a:lnTo>
                  <a:lnTo>
                    <a:pt x="12700" y="667131"/>
                  </a:lnTo>
                  <a:cubicBezTo>
                    <a:pt x="12700" y="747395"/>
                    <a:pt x="77724" y="812419"/>
                    <a:pt x="157988" y="812419"/>
                  </a:cubicBezTo>
                  <a:lnTo>
                    <a:pt x="667131" y="812419"/>
                  </a:lnTo>
                  <a:cubicBezTo>
                    <a:pt x="747395" y="812419"/>
                    <a:pt x="812419" y="747395"/>
                    <a:pt x="812419" y="667131"/>
                  </a:cubicBezTo>
                  <a:lnTo>
                    <a:pt x="812419" y="157988"/>
                  </a:lnTo>
                  <a:lnTo>
                    <a:pt x="818769" y="157988"/>
                  </a:lnTo>
                  <a:lnTo>
                    <a:pt x="812419" y="157988"/>
                  </a:lnTo>
                  <a:cubicBezTo>
                    <a:pt x="812419" y="77724"/>
                    <a:pt x="747395" y="12700"/>
                    <a:pt x="667131" y="12700"/>
                  </a:cubicBezTo>
                  <a:lnTo>
                    <a:pt x="157988" y="12700"/>
                  </a:lnTo>
                  <a:lnTo>
                    <a:pt x="157988" y="6350"/>
                  </a:lnTo>
                  <a:lnTo>
                    <a:pt x="157988" y="12700"/>
                  </a:lnTo>
                  <a:cubicBezTo>
                    <a:pt x="77724" y="12700"/>
                    <a:pt x="12700" y="77724"/>
                    <a:pt x="12700" y="157988"/>
                  </a:cubicBezTo>
                  <a:close/>
                </a:path>
              </a:pathLst>
            </a:custGeom>
            <a:solidFill>
              <a:srgbClr val="BBC2DC"/>
            </a:solidFill>
          </p:spPr>
          <p:txBody>
            <a:bodyPr/>
            <a:lstStyle/>
            <a:p>
              <a:endParaRPr lang="en-IN"/>
            </a:p>
          </p:txBody>
        </p:sp>
      </p:grpSp>
      <p:grpSp>
        <p:nvGrpSpPr>
          <p:cNvPr id="14" name="Group 14"/>
          <p:cNvGrpSpPr/>
          <p:nvPr/>
        </p:nvGrpSpPr>
        <p:grpSpPr>
          <a:xfrm>
            <a:off x="1827907" y="3135363"/>
            <a:ext cx="3563391" cy="740346"/>
            <a:chOff x="0" y="0"/>
            <a:chExt cx="4751188" cy="987129"/>
          </a:xfrm>
        </p:grpSpPr>
        <p:sp>
          <p:nvSpPr>
            <p:cNvPr id="15" name="Freeform 15"/>
            <p:cNvSpPr/>
            <p:nvPr/>
          </p:nvSpPr>
          <p:spPr>
            <a:xfrm>
              <a:off x="0" y="0"/>
              <a:ext cx="4751188" cy="987129"/>
            </a:xfrm>
            <a:custGeom>
              <a:avLst/>
              <a:gdLst/>
              <a:ahLst/>
              <a:cxnLst/>
              <a:rect l="l" t="t" r="r" b="b"/>
              <a:pathLst>
                <a:path w="4751188" h="987129">
                  <a:moveTo>
                    <a:pt x="0" y="0"/>
                  </a:moveTo>
                  <a:lnTo>
                    <a:pt x="4751188" y="0"/>
                  </a:lnTo>
                  <a:lnTo>
                    <a:pt x="4751188" y="987129"/>
                  </a:lnTo>
                  <a:lnTo>
                    <a:pt x="0" y="987129"/>
                  </a:lnTo>
                  <a:close/>
                </a:path>
              </a:pathLst>
            </a:custGeom>
            <a:solidFill>
              <a:srgbClr val="000000">
                <a:alpha val="0"/>
              </a:srgbClr>
            </a:solidFill>
          </p:spPr>
          <p:txBody>
            <a:bodyPr/>
            <a:lstStyle/>
            <a:p>
              <a:endParaRPr lang="en-IN"/>
            </a:p>
          </p:txBody>
        </p:sp>
        <p:sp>
          <p:nvSpPr>
            <p:cNvPr id="16" name="TextBox 16"/>
            <p:cNvSpPr txBox="1"/>
            <p:nvPr/>
          </p:nvSpPr>
          <p:spPr>
            <a:xfrm>
              <a:off x="0" y="-28575"/>
              <a:ext cx="4751188" cy="1015704"/>
            </a:xfrm>
            <a:prstGeom prst="rect">
              <a:avLst/>
            </a:prstGeom>
          </p:spPr>
          <p:txBody>
            <a:bodyPr lIns="0" tIns="0" rIns="0" bIns="0" rtlCol="0" anchor="t"/>
            <a:lstStyle/>
            <a:p>
              <a:pPr algn="l">
                <a:lnSpc>
                  <a:spcPts val="3500"/>
                </a:lnSpc>
              </a:pPr>
              <a:r>
                <a:rPr lang="en-US" sz="2750" b="1">
                  <a:solidFill>
                    <a:srgbClr val="FFFFFF"/>
                  </a:solidFill>
                  <a:latin typeface="Alexandria Bold"/>
                  <a:ea typeface="Alexandria Bold"/>
                  <a:cs typeface="Alexandria Bold"/>
                  <a:sym typeface="Alexandria Bold"/>
                </a:rPr>
                <a:t>Scope</a:t>
              </a:r>
            </a:p>
          </p:txBody>
        </p:sp>
      </p:grpSp>
      <p:grpSp>
        <p:nvGrpSpPr>
          <p:cNvPr id="17" name="Group 17"/>
          <p:cNvGrpSpPr/>
          <p:nvPr/>
        </p:nvGrpSpPr>
        <p:grpSpPr>
          <a:xfrm>
            <a:off x="1827907" y="3923110"/>
            <a:ext cx="3751809" cy="2600325"/>
            <a:chOff x="0" y="0"/>
            <a:chExt cx="5002412" cy="3467100"/>
          </a:xfrm>
        </p:grpSpPr>
        <p:sp>
          <p:nvSpPr>
            <p:cNvPr id="18" name="Freeform 18"/>
            <p:cNvSpPr/>
            <p:nvPr/>
          </p:nvSpPr>
          <p:spPr>
            <a:xfrm>
              <a:off x="0" y="0"/>
              <a:ext cx="5002412" cy="3467100"/>
            </a:xfrm>
            <a:custGeom>
              <a:avLst/>
              <a:gdLst/>
              <a:ahLst/>
              <a:cxnLst/>
              <a:rect l="l" t="t" r="r" b="b"/>
              <a:pathLst>
                <a:path w="5002412" h="3467100">
                  <a:moveTo>
                    <a:pt x="0" y="0"/>
                  </a:moveTo>
                  <a:lnTo>
                    <a:pt x="5002412" y="0"/>
                  </a:lnTo>
                  <a:lnTo>
                    <a:pt x="5002412" y="3467100"/>
                  </a:lnTo>
                  <a:lnTo>
                    <a:pt x="0" y="3467100"/>
                  </a:lnTo>
                  <a:close/>
                </a:path>
              </a:pathLst>
            </a:custGeom>
            <a:solidFill>
              <a:srgbClr val="000000">
                <a:alpha val="0"/>
              </a:srgbClr>
            </a:solidFill>
          </p:spPr>
          <p:txBody>
            <a:bodyPr/>
            <a:lstStyle/>
            <a:p>
              <a:endParaRPr lang="en-IN"/>
            </a:p>
          </p:txBody>
        </p:sp>
        <p:sp>
          <p:nvSpPr>
            <p:cNvPr id="19" name="TextBox 19"/>
            <p:cNvSpPr txBox="1"/>
            <p:nvPr/>
          </p:nvSpPr>
          <p:spPr>
            <a:xfrm>
              <a:off x="0" y="-85725"/>
              <a:ext cx="5002412" cy="355282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This project uses SQL to analyze Zepto's sales, customer happiness, and inventory. We use data to improve business strategies.</a:t>
              </a:r>
            </a:p>
          </p:txBody>
        </p:sp>
      </p:grpSp>
      <p:grpSp>
        <p:nvGrpSpPr>
          <p:cNvPr id="20" name="Group 20"/>
          <p:cNvGrpSpPr/>
          <p:nvPr/>
        </p:nvGrpSpPr>
        <p:grpSpPr>
          <a:xfrm>
            <a:off x="5845671" y="3310681"/>
            <a:ext cx="618827" cy="618828"/>
            <a:chOff x="0" y="0"/>
            <a:chExt cx="825103" cy="825103"/>
          </a:xfrm>
        </p:grpSpPr>
        <p:sp>
          <p:nvSpPr>
            <p:cNvPr id="21" name="Freeform 21"/>
            <p:cNvSpPr/>
            <p:nvPr/>
          </p:nvSpPr>
          <p:spPr>
            <a:xfrm>
              <a:off x="6350" y="6350"/>
              <a:ext cx="812419" cy="812419"/>
            </a:xfrm>
            <a:custGeom>
              <a:avLst/>
              <a:gdLst/>
              <a:ahLst/>
              <a:cxnLst/>
              <a:rect l="l" t="t" r="r" b="b"/>
              <a:pathLst>
                <a:path w="812419" h="812419">
                  <a:moveTo>
                    <a:pt x="0" y="151638"/>
                  </a:moveTo>
                  <a:cubicBezTo>
                    <a:pt x="0" y="67945"/>
                    <a:pt x="67945" y="0"/>
                    <a:pt x="151638" y="0"/>
                  </a:cubicBezTo>
                  <a:lnTo>
                    <a:pt x="660781" y="0"/>
                  </a:lnTo>
                  <a:cubicBezTo>
                    <a:pt x="744601" y="0"/>
                    <a:pt x="812419" y="67945"/>
                    <a:pt x="812419" y="151638"/>
                  </a:cubicBezTo>
                  <a:lnTo>
                    <a:pt x="812419" y="660781"/>
                  </a:lnTo>
                  <a:cubicBezTo>
                    <a:pt x="812419" y="744601"/>
                    <a:pt x="744474" y="812419"/>
                    <a:pt x="660781" y="812419"/>
                  </a:cubicBezTo>
                  <a:lnTo>
                    <a:pt x="151638" y="812419"/>
                  </a:lnTo>
                  <a:cubicBezTo>
                    <a:pt x="67945" y="812419"/>
                    <a:pt x="0" y="744474"/>
                    <a:pt x="0" y="660781"/>
                  </a:cubicBezTo>
                  <a:close/>
                </a:path>
              </a:pathLst>
            </a:custGeom>
            <a:solidFill>
              <a:srgbClr val="D5DCF6"/>
            </a:solidFill>
          </p:spPr>
          <p:txBody>
            <a:bodyPr/>
            <a:lstStyle/>
            <a:p>
              <a:endParaRPr lang="en-IN"/>
            </a:p>
          </p:txBody>
        </p:sp>
        <p:sp>
          <p:nvSpPr>
            <p:cNvPr id="22" name="Freeform 22"/>
            <p:cNvSpPr/>
            <p:nvPr/>
          </p:nvSpPr>
          <p:spPr>
            <a:xfrm>
              <a:off x="0" y="0"/>
              <a:ext cx="825119" cy="825119"/>
            </a:xfrm>
            <a:custGeom>
              <a:avLst/>
              <a:gdLst/>
              <a:ahLst/>
              <a:cxnLst/>
              <a:rect l="l" t="t" r="r" b="b"/>
              <a:pathLst>
                <a:path w="825119" h="825119">
                  <a:moveTo>
                    <a:pt x="0" y="157988"/>
                  </a:moveTo>
                  <a:cubicBezTo>
                    <a:pt x="0" y="70739"/>
                    <a:pt x="70739" y="0"/>
                    <a:pt x="157988" y="0"/>
                  </a:cubicBezTo>
                  <a:lnTo>
                    <a:pt x="667131" y="0"/>
                  </a:lnTo>
                  <a:lnTo>
                    <a:pt x="667131" y="6350"/>
                  </a:lnTo>
                  <a:lnTo>
                    <a:pt x="667131" y="0"/>
                  </a:lnTo>
                  <a:lnTo>
                    <a:pt x="667131" y="6350"/>
                  </a:lnTo>
                  <a:lnTo>
                    <a:pt x="667131" y="0"/>
                  </a:lnTo>
                  <a:cubicBezTo>
                    <a:pt x="754380" y="0"/>
                    <a:pt x="825119" y="70739"/>
                    <a:pt x="825119" y="157988"/>
                  </a:cubicBezTo>
                  <a:lnTo>
                    <a:pt x="825119" y="667131"/>
                  </a:lnTo>
                  <a:lnTo>
                    <a:pt x="818769" y="667131"/>
                  </a:lnTo>
                  <a:lnTo>
                    <a:pt x="825119" y="667131"/>
                  </a:lnTo>
                  <a:cubicBezTo>
                    <a:pt x="825119" y="754380"/>
                    <a:pt x="754380" y="825119"/>
                    <a:pt x="667131" y="825119"/>
                  </a:cubicBezTo>
                  <a:lnTo>
                    <a:pt x="667131" y="818769"/>
                  </a:lnTo>
                  <a:lnTo>
                    <a:pt x="667131" y="825119"/>
                  </a:lnTo>
                  <a:lnTo>
                    <a:pt x="157988" y="825119"/>
                  </a:lnTo>
                  <a:lnTo>
                    <a:pt x="157988" y="818769"/>
                  </a:lnTo>
                  <a:lnTo>
                    <a:pt x="157988" y="825119"/>
                  </a:lnTo>
                  <a:cubicBezTo>
                    <a:pt x="70739" y="825119"/>
                    <a:pt x="0" y="754380"/>
                    <a:pt x="0" y="667131"/>
                  </a:cubicBezTo>
                  <a:lnTo>
                    <a:pt x="0" y="157988"/>
                  </a:lnTo>
                  <a:lnTo>
                    <a:pt x="6350" y="157988"/>
                  </a:lnTo>
                  <a:lnTo>
                    <a:pt x="0" y="157988"/>
                  </a:lnTo>
                  <a:moveTo>
                    <a:pt x="12700" y="157988"/>
                  </a:moveTo>
                  <a:lnTo>
                    <a:pt x="12700" y="667131"/>
                  </a:lnTo>
                  <a:lnTo>
                    <a:pt x="6350" y="667131"/>
                  </a:lnTo>
                  <a:lnTo>
                    <a:pt x="12700" y="667131"/>
                  </a:lnTo>
                  <a:cubicBezTo>
                    <a:pt x="12700" y="747395"/>
                    <a:pt x="77724" y="812419"/>
                    <a:pt x="157988" y="812419"/>
                  </a:cubicBezTo>
                  <a:lnTo>
                    <a:pt x="667131" y="812419"/>
                  </a:lnTo>
                  <a:cubicBezTo>
                    <a:pt x="747395" y="812419"/>
                    <a:pt x="812419" y="747395"/>
                    <a:pt x="812419" y="667131"/>
                  </a:cubicBezTo>
                  <a:lnTo>
                    <a:pt x="812419" y="157988"/>
                  </a:lnTo>
                  <a:lnTo>
                    <a:pt x="818769" y="157988"/>
                  </a:lnTo>
                  <a:lnTo>
                    <a:pt x="812419" y="157988"/>
                  </a:lnTo>
                  <a:cubicBezTo>
                    <a:pt x="812419" y="77724"/>
                    <a:pt x="747395" y="12700"/>
                    <a:pt x="667131" y="12700"/>
                  </a:cubicBezTo>
                  <a:lnTo>
                    <a:pt x="157988" y="12700"/>
                  </a:lnTo>
                  <a:lnTo>
                    <a:pt x="157988" y="6350"/>
                  </a:lnTo>
                  <a:lnTo>
                    <a:pt x="157988" y="12700"/>
                  </a:lnTo>
                  <a:cubicBezTo>
                    <a:pt x="77724" y="12700"/>
                    <a:pt x="12700" y="77724"/>
                    <a:pt x="12700" y="157988"/>
                  </a:cubicBezTo>
                  <a:close/>
                </a:path>
              </a:pathLst>
            </a:custGeom>
            <a:solidFill>
              <a:srgbClr val="BBC2DC"/>
            </a:solidFill>
          </p:spPr>
          <p:txBody>
            <a:bodyPr/>
            <a:lstStyle/>
            <a:p>
              <a:endParaRPr lang="en-IN"/>
            </a:p>
          </p:txBody>
        </p:sp>
      </p:grpSp>
      <p:grpSp>
        <p:nvGrpSpPr>
          <p:cNvPr id="23" name="Group 23"/>
          <p:cNvGrpSpPr/>
          <p:nvPr/>
        </p:nvGrpSpPr>
        <p:grpSpPr>
          <a:xfrm>
            <a:off x="6730454" y="3135363"/>
            <a:ext cx="3563391" cy="740346"/>
            <a:chOff x="0" y="0"/>
            <a:chExt cx="4751188" cy="987129"/>
          </a:xfrm>
        </p:grpSpPr>
        <p:sp>
          <p:nvSpPr>
            <p:cNvPr id="24" name="Freeform 24"/>
            <p:cNvSpPr/>
            <p:nvPr/>
          </p:nvSpPr>
          <p:spPr>
            <a:xfrm>
              <a:off x="0" y="0"/>
              <a:ext cx="4751188" cy="987129"/>
            </a:xfrm>
            <a:custGeom>
              <a:avLst/>
              <a:gdLst/>
              <a:ahLst/>
              <a:cxnLst/>
              <a:rect l="l" t="t" r="r" b="b"/>
              <a:pathLst>
                <a:path w="4751188" h="987129">
                  <a:moveTo>
                    <a:pt x="0" y="0"/>
                  </a:moveTo>
                  <a:lnTo>
                    <a:pt x="4751188" y="0"/>
                  </a:lnTo>
                  <a:lnTo>
                    <a:pt x="4751188" y="987129"/>
                  </a:lnTo>
                  <a:lnTo>
                    <a:pt x="0" y="987129"/>
                  </a:lnTo>
                  <a:close/>
                </a:path>
              </a:pathLst>
            </a:custGeom>
            <a:solidFill>
              <a:srgbClr val="000000">
                <a:alpha val="0"/>
              </a:srgbClr>
            </a:solidFill>
          </p:spPr>
          <p:txBody>
            <a:bodyPr/>
            <a:lstStyle/>
            <a:p>
              <a:endParaRPr lang="en-IN"/>
            </a:p>
          </p:txBody>
        </p:sp>
        <p:sp>
          <p:nvSpPr>
            <p:cNvPr id="25" name="TextBox 25"/>
            <p:cNvSpPr txBox="1"/>
            <p:nvPr/>
          </p:nvSpPr>
          <p:spPr>
            <a:xfrm>
              <a:off x="0" y="-28575"/>
              <a:ext cx="4751188" cy="1015704"/>
            </a:xfrm>
            <a:prstGeom prst="rect">
              <a:avLst/>
            </a:prstGeom>
          </p:spPr>
          <p:txBody>
            <a:bodyPr lIns="0" tIns="0" rIns="0" bIns="0" rtlCol="0" anchor="t"/>
            <a:lstStyle/>
            <a:p>
              <a:pPr algn="l">
                <a:lnSpc>
                  <a:spcPts val="3500"/>
                </a:lnSpc>
              </a:pPr>
              <a:r>
                <a:rPr lang="en-US" sz="2750" b="1">
                  <a:solidFill>
                    <a:srgbClr val="FFFFFF"/>
                  </a:solidFill>
                  <a:latin typeface="Alexandria Bold"/>
                  <a:ea typeface="Alexandria Bold"/>
                  <a:cs typeface="Alexandria Bold"/>
                  <a:sym typeface="Alexandria Bold"/>
                </a:rPr>
                <a:t>Methodology</a:t>
              </a:r>
            </a:p>
          </p:txBody>
        </p:sp>
      </p:grpSp>
      <p:grpSp>
        <p:nvGrpSpPr>
          <p:cNvPr id="26" name="Group 26"/>
          <p:cNvGrpSpPr/>
          <p:nvPr/>
        </p:nvGrpSpPr>
        <p:grpSpPr>
          <a:xfrm>
            <a:off x="6730454" y="3923110"/>
            <a:ext cx="3751809" cy="2166938"/>
            <a:chOff x="0" y="0"/>
            <a:chExt cx="5002412" cy="2889250"/>
          </a:xfrm>
        </p:grpSpPr>
        <p:sp>
          <p:nvSpPr>
            <p:cNvPr id="27" name="Freeform 27"/>
            <p:cNvSpPr/>
            <p:nvPr/>
          </p:nvSpPr>
          <p:spPr>
            <a:xfrm>
              <a:off x="0" y="0"/>
              <a:ext cx="5002412" cy="2889250"/>
            </a:xfrm>
            <a:custGeom>
              <a:avLst/>
              <a:gdLst/>
              <a:ahLst/>
              <a:cxnLst/>
              <a:rect l="l" t="t" r="r" b="b"/>
              <a:pathLst>
                <a:path w="5002412" h="2889250">
                  <a:moveTo>
                    <a:pt x="0" y="0"/>
                  </a:moveTo>
                  <a:lnTo>
                    <a:pt x="5002412" y="0"/>
                  </a:lnTo>
                  <a:lnTo>
                    <a:pt x="5002412" y="2889250"/>
                  </a:lnTo>
                  <a:lnTo>
                    <a:pt x="0" y="2889250"/>
                  </a:lnTo>
                  <a:close/>
                </a:path>
              </a:pathLst>
            </a:custGeom>
            <a:solidFill>
              <a:srgbClr val="000000">
                <a:alpha val="0"/>
              </a:srgbClr>
            </a:solidFill>
          </p:spPr>
          <p:txBody>
            <a:bodyPr/>
            <a:lstStyle/>
            <a:p>
              <a:endParaRPr lang="en-IN"/>
            </a:p>
          </p:txBody>
        </p:sp>
        <p:sp>
          <p:nvSpPr>
            <p:cNvPr id="28" name="TextBox 28"/>
            <p:cNvSpPr txBox="1"/>
            <p:nvPr/>
          </p:nvSpPr>
          <p:spPr>
            <a:xfrm>
              <a:off x="0" y="-85725"/>
              <a:ext cx="5002412" cy="29749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We use SQL to find trends, outliers, and connections in the data. This helps us make smart business decisions.</a:t>
              </a:r>
            </a:p>
          </p:txBody>
        </p:sp>
      </p:grpSp>
      <p:grpSp>
        <p:nvGrpSpPr>
          <p:cNvPr id="29" name="Group 29"/>
          <p:cNvGrpSpPr/>
          <p:nvPr/>
        </p:nvGrpSpPr>
        <p:grpSpPr>
          <a:xfrm>
            <a:off x="943124" y="7094041"/>
            <a:ext cx="618828" cy="618828"/>
            <a:chOff x="0" y="0"/>
            <a:chExt cx="825103" cy="825103"/>
          </a:xfrm>
        </p:grpSpPr>
        <p:sp>
          <p:nvSpPr>
            <p:cNvPr id="30" name="Freeform 30"/>
            <p:cNvSpPr/>
            <p:nvPr/>
          </p:nvSpPr>
          <p:spPr>
            <a:xfrm>
              <a:off x="6350" y="6350"/>
              <a:ext cx="812419" cy="812419"/>
            </a:xfrm>
            <a:custGeom>
              <a:avLst/>
              <a:gdLst/>
              <a:ahLst/>
              <a:cxnLst/>
              <a:rect l="l" t="t" r="r" b="b"/>
              <a:pathLst>
                <a:path w="812419" h="812419">
                  <a:moveTo>
                    <a:pt x="0" y="151638"/>
                  </a:moveTo>
                  <a:cubicBezTo>
                    <a:pt x="0" y="67945"/>
                    <a:pt x="67945" y="0"/>
                    <a:pt x="151638" y="0"/>
                  </a:cubicBezTo>
                  <a:lnTo>
                    <a:pt x="660781" y="0"/>
                  </a:lnTo>
                  <a:cubicBezTo>
                    <a:pt x="744601" y="0"/>
                    <a:pt x="812419" y="67945"/>
                    <a:pt x="812419" y="151638"/>
                  </a:cubicBezTo>
                  <a:lnTo>
                    <a:pt x="812419" y="660781"/>
                  </a:lnTo>
                  <a:cubicBezTo>
                    <a:pt x="812419" y="744601"/>
                    <a:pt x="744474" y="812419"/>
                    <a:pt x="660781" y="812419"/>
                  </a:cubicBezTo>
                  <a:lnTo>
                    <a:pt x="151638" y="812419"/>
                  </a:lnTo>
                  <a:cubicBezTo>
                    <a:pt x="67945" y="812419"/>
                    <a:pt x="0" y="744474"/>
                    <a:pt x="0" y="660781"/>
                  </a:cubicBezTo>
                  <a:close/>
                </a:path>
              </a:pathLst>
            </a:custGeom>
            <a:solidFill>
              <a:srgbClr val="D5DCF6"/>
            </a:solidFill>
          </p:spPr>
          <p:txBody>
            <a:bodyPr/>
            <a:lstStyle/>
            <a:p>
              <a:endParaRPr lang="en-IN"/>
            </a:p>
          </p:txBody>
        </p:sp>
        <p:sp>
          <p:nvSpPr>
            <p:cNvPr id="31" name="Freeform 31"/>
            <p:cNvSpPr/>
            <p:nvPr/>
          </p:nvSpPr>
          <p:spPr>
            <a:xfrm>
              <a:off x="0" y="0"/>
              <a:ext cx="825119" cy="825119"/>
            </a:xfrm>
            <a:custGeom>
              <a:avLst/>
              <a:gdLst/>
              <a:ahLst/>
              <a:cxnLst/>
              <a:rect l="l" t="t" r="r" b="b"/>
              <a:pathLst>
                <a:path w="825119" h="825119">
                  <a:moveTo>
                    <a:pt x="0" y="157988"/>
                  </a:moveTo>
                  <a:cubicBezTo>
                    <a:pt x="0" y="70739"/>
                    <a:pt x="70739" y="0"/>
                    <a:pt x="157988" y="0"/>
                  </a:cubicBezTo>
                  <a:lnTo>
                    <a:pt x="667131" y="0"/>
                  </a:lnTo>
                  <a:lnTo>
                    <a:pt x="667131" y="6350"/>
                  </a:lnTo>
                  <a:lnTo>
                    <a:pt x="667131" y="0"/>
                  </a:lnTo>
                  <a:lnTo>
                    <a:pt x="667131" y="6350"/>
                  </a:lnTo>
                  <a:lnTo>
                    <a:pt x="667131" y="0"/>
                  </a:lnTo>
                  <a:cubicBezTo>
                    <a:pt x="754380" y="0"/>
                    <a:pt x="825119" y="70739"/>
                    <a:pt x="825119" y="157988"/>
                  </a:cubicBezTo>
                  <a:lnTo>
                    <a:pt x="825119" y="667131"/>
                  </a:lnTo>
                  <a:lnTo>
                    <a:pt x="818769" y="667131"/>
                  </a:lnTo>
                  <a:lnTo>
                    <a:pt x="825119" y="667131"/>
                  </a:lnTo>
                  <a:cubicBezTo>
                    <a:pt x="825119" y="754380"/>
                    <a:pt x="754380" y="825119"/>
                    <a:pt x="667131" y="825119"/>
                  </a:cubicBezTo>
                  <a:lnTo>
                    <a:pt x="667131" y="818769"/>
                  </a:lnTo>
                  <a:lnTo>
                    <a:pt x="667131" y="825119"/>
                  </a:lnTo>
                  <a:lnTo>
                    <a:pt x="157988" y="825119"/>
                  </a:lnTo>
                  <a:lnTo>
                    <a:pt x="157988" y="818769"/>
                  </a:lnTo>
                  <a:lnTo>
                    <a:pt x="157988" y="825119"/>
                  </a:lnTo>
                  <a:cubicBezTo>
                    <a:pt x="70739" y="825119"/>
                    <a:pt x="0" y="754380"/>
                    <a:pt x="0" y="667131"/>
                  </a:cubicBezTo>
                  <a:lnTo>
                    <a:pt x="0" y="157988"/>
                  </a:lnTo>
                  <a:lnTo>
                    <a:pt x="6350" y="157988"/>
                  </a:lnTo>
                  <a:lnTo>
                    <a:pt x="0" y="157988"/>
                  </a:lnTo>
                  <a:moveTo>
                    <a:pt x="12700" y="157988"/>
                  </a:moveTo>
                  <a:lnTo>
                    <a:pt x="12700" y="667131"/>
                  </a:lnTo>
                  <a:lnTo>
                    <a:pt x="6350" y="667131"/>
                  </a:lnTo>
                  <a:lnTo>
                    <a:pt x="12700" y="667131"/>
                  </a:lnTo>
                  <a:cubicBezTo>
                    <a:pt x="12700" y="747395"/>
                    <a:pt x="77724" y="812419"/>
                    <a:pt x="157988" y="812419"/>
                  </a:cubicBezTo>
                  <a:lnTo>
                    <a:pt x="667131" y="812419"/>
                  </a:lnTo>
                  <a:cubicBezTo>
                    <a:pt x="747395" y="812419"/>
                    <a:pt x="812419" y="747395"/>
                    <a:pt x="812419" y="667131"/>
                  </a:cubicBezTo>
                  <a:lnTo>
                    <a:pt x="812419" y="157988"/>
                  </a:lnTo>
                  <a:lnTo>
                    <a:pt x="818769" y="157988"/>
                  </a:lnTo>
                  <a:lnTo>
                    <a:pt x="812419" y="157988"/>
                  </a:lnTo>
                  <a:cubicBezTo>
                    <a:pt x="812419" y="77724"/>
                    <a:pt x="747395" y="12700"/>
                    <a:pt x="667131" y="12700"/>
                  </a:cubicBezTo>
                  <a:lnTo>
                    <a:pt x="157988" y="12700"/>
                  </a:lnTo>
                  <a:lnTo>
                    <a:pt x="157988" y="6350"/>
                  </a:lnTo>
                  <a:lnTo>
                    <a:pt x="157988" y="12700"/>
                  </a:lnTo>
                  <a:cubicBezTo>
                    <a:pt x="77724" y="12700"/>
                    <a:pt x="12700" y="77724"/>
                    <a:pt x="12700" y="157988"/>
                  </a:cubicBezTo>
                  <a:close/>
                </a:path>
              </a:pathLst>
            </a:custGeom>
            <a:solidFill>
              <a:srgbClr val="BBC2DC"/>
            </a:solidFill>
          </p:spPr>
          <p:txBody>
            <a:bodyPr/>
            <a:lstStyle/>
            <a:p>
              <a:endParaRPr lang="en-IN"/>
            </a:p>
          </p:txBody>
        </p:sp>
      </p:grpSp>
      <p:grpSp>
        <p:nvGrpSpPr>
          <p:cNvPr id="32" name="Group 32"/>
          <p:cNvGrpSpPr/>
          <p:nvPr/>
        </p:nvGrpSpPr>
        <p:grpSpPr>
          <a:xfrm>
            <a:off x="1827907" y="6803751"/>
            <a:ext cx="3563391" cy="740346"/>
            <a:chOff x="0" y="0"/>
            <a:chExt cx="4751188" cy="987129"/>
          </a:xfrm>
        </p:grpSpPr>
        <p:sp>
          <p:nvSpPr>
            <p:cNvPr id="33" name="Freeform 33"/>
            <p:cNvSpPr/>
            <p:nvPr/>
          </p:nvSpPr>
          <p:spPr>
            <a:xfrm>
              <a:off x="0" y="0"/>
              <a:ext cx="4751188" cy="987129"/>
            </a:xfrm>
            <a:custGeom>
              <a:avLst/>
              <a:gdLst/>
              <a:ahLst/>
              <a:cxnLst/>
              <a:rect l="l" t="t" r="r" b="b"/>
              <a:pathLst>
                <a:path w="4751188" h="987129">
                  <a:moveTo>
                    <a:pt x="0" y="0"/>
                  </a:moveTo>
                  <a:lnTo>
                    <a:pt x="4751188" y="0"/>
                  </a:lnTo>
                  <a:lnTo>
                    <a:pt x="4751188" y="987129"/>
                  </a:lnTo>
                  <a:lnTo>
                    <a:pt x="0" y="987129"/>
                  </a:lnTo>
                  <a:close/>
                </a:path>
              </a:pathLst>
            </a:custGeom>
            <a:solidFill>
              <a:srgbClr val="000000">
                <a:alpha val="0"/>
              </a:srgbClr>
            </a:solidFill>
          </p:spPr>
          <p:txBody>
            <a:bodyPr/>
            <a:lstStyle/>
            <a:p>
              <a:endParaRPr lang="en-IN"/>
            </a:p>
          </p:txBody>
        </p:sp>
        <p:sp>
          <p:nvSpPr>
            <p:cNvPr id="34" name="TextBox 34"/>
            <p:cNvSpPr txBox="1"/>
            <p:nvPr/>
          </p:nvSpPr>
          <p:spPr>
            <a:xfrm>
              <a:off x="0" y="-28575"/>
              <a:ext cx="4751188" cy="1015704"/>
            </a:xfrm>
            <a:prstGeom prst="rect">
              <a:avLst/>
            </a:prstGeom>
          </p:spPr>
          <p:txBody>
            <a:bodyPr lIns="0" tIns="0" rIns="0" bIns="0" rtlCol="0" anchor="t"/>
            <a:lstStyle/>
            <a:p>
              <a:pPr algn="l">
                <a:lnSpc>
                  <a:spcPts val="3500"/>
                </a:lnSpc>
              </a:pPr>
              <a:r>
                <a:rPr lang="en-US" sz="2750" b="1">
                  <a:solidFill>
                    <a:srgbClr val="FFFFFF"/>
                  </a:solidFill>
                  <a:latin typeface="Alexandria Bold"/>
                  <a:ea typeface="Alexandria Bold"/>
                  <a:cs typeface="Alexandria Bold"/>
                  <a:sym typeface="Alexandria Bold"/>
                </a:rPr>
                <a:t>Deliverables</a:t>
              </a:r>
            </a:p>
          </p:txBody>
        </p:sp>
      </p:grpSp>
      <p:grpSp>
        <p:nvGrpSpPr>
          <p:cNvPr id="35" name="Group 35"/>
          <p:cNvGrpSpPr/>
          <p:nvPr/>
        </p:nvGrpSpPr>
        <p:grpSpPr>
          <a:xfrm>
            <a:off x="1827907" y="7706469"/>
            <a:ext cx="8654206" cy="866775"/>
            <a:chOff x="0" y="0"/>
            <a:chExt cx="11538942" cy="1155700"/>
          </a:xfrm>
        </p:grpSpPr>
        <p:sp>
          <p:nvSpPr>
            <p:cNvPr id="36" name="Freeform 36"/>
            <p:cNvSpPr/>
            <p:nvPr/>
          </p:nvSpPr>
          <p:spPr>
            <a:xfrm>
              <a:off x="0" y="0"/>
              <a:ext cx="11538941" cy="1155700"/>
            </a:xfrm>
            <a:custGeom>
              <a:avLst/>
              <a:gdLst/>
              <a:ahLst/>
              <a:cxnLst/>
              <a:rect l="l" t="t" r="r" b="b"/>
              <a:pathLst>
                <a:path w="11538941" h="1155700">
                  <a:moveTo>
                    <a:pt x="0" y="0"/>
                  </a:moveTo>
                  <a:lnTo>
                    <a:pt x="11538941" y="0"/>
                  </a:lnTo>
                  <a:lnTo>
                    <a:pt x="11538941" y="1155700"/>
                  </a:lnTo>
                  <a:lnTo>
                    <a:pt x="0" y="1155700"/>
                  </a:lnTo>
                  <a:close/>
                </a:path>
              </a:pathLst>
            </a:custGeom>
            <a:solidFill>
              <a:srgbClr val="000000">
                <a:alpha val="0"/>
              </a:srgbClr>
            </a:solidFill>
          </p:spPr>
          <p:txBody>
            <a:bodyPr/>
            <a:lstStyle/>
            <a:p>
              <a:endParaRPr lang="en-IN"/>
            </a:p>
          </p:txBody>
        </p:sp>
        <p:sp>
          <p:nvSpPr>
            <p:cNvPr id="37" name="TextBox 37"/>
            <p:cNvSpPr txBox="1"/>
            <p:nvPr/>
          </p:nvSpPr>
          <p:spPr>
            <a:xfrm>
              <a:off x="0" y="-85725"/>
              <a:ext cx="11538942" cy="124142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We provide reports and dashboards that show our findings. These tools help track progress and find areas for improvement.</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7EEF9"/>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E208E"/>
            </a:solidFill>
          </p:spPr>
          <p:txBody>
            <a:bodyPr/>
            <a:lstStyle/>
            <a:p>
              <a:endParaRPr lang="en-IN"/>
            </a:p>
          </p:txBody>
        </p:sp>
      </p:grpSp>
      <p:grpSp>
        <p:nvGrpSpPr>
          <p:cNvPr id="6" name="Group 6"/>
          <p:cNvGrpSpPr/>
          <p:nvPr/>
        </p:nvGrpSpPr>
        <p:grpSpPr>
          <a:xfrm>
            <a:off x="947886" y="1251855"/>
            <a:ext cx="10178871" cy="1717712"/>
            <a:chOff x="0" y="0"/>
            <a:chExt cx="13571828" cy="2290283"/>
          </a:xfrm>
        </p:grpSpPr>
        <p:sp>
          <p:nvSpPr>
            <p:cNvPr id="7" name="Freeform 7"/>
            <p:cNvSpPr/>
            <p:nvPr/>
          </p:nvSpPr>
          <p:spPr>
            <a:xfrm>
              <a:off x="0" y="0"/>
              <a:ext cx="13571829" cy="2290283"/>
            </a:xfrm>
            <a:custGeom>
              <a:avLst/>
              <a:gdLst/>
              <a:ahLst/>
              <a:cxnLst/>
              <a:rect l="l" t="t" r="r" b="b"/>
              <a:pathLst>
                <a:path w="13571829" h="2290283">
                  <a:moveTo>
                    <a:pt x="0" y="0"/>
                  </a:moveTo>
                  <a:lnTo>
                    <a:pt x="13571829" y="0"/>
                  </a:lnTo>
                  <a:lnTo>
                    <a:pt x="13571829" y="2290283"/>
                  </a:lnTo>
                  <a:lnTo>
                    <a:pt x="0" y="2290283"/>
                  </a:lnTo>
                  <a:close/>
                </a:path>
              </a:pathLst>
            </a:custGeom>
            <a:solidFill>
              <a:srgbClr val="000000">
                <a:alpha val="0"/>
              </a:srgbClr>
            </a:solidFill>
          </p:spPr>
          <p:txBody>
            <a:bodyPr/>
            <a:lstStyle/>
            <a:p>
              <a:endParaRPr lang="en-IN"/>
            </a:p>
          </p:txBody>
        </p:sp>
        <p:sp>
          <p:nvSpPr>
            <p:cNvPr id="8" name="TextBox 8"/>
            <p:cNvSpPr txBox="1"/>
            <p:nvPr/>
          </p:nvSpPr>
          <p:spPr>
            <a:xfrm>
              <a:off x="0" y="-47625"/>
              <a:ext cx="13571828" cy="2337908"/>
            </a:xfrm>
            <a:prstGeom prst="rect">
              <a:avLst/>
            </a:prstGeom>
          </p:spPr>
          <p:txBody>
            <a:bodyPr lIns="0" tIns="0" rIns="0" bIns="0" rtlCol="0" anchor="t"/>
            <a:lstStyle/>
            <a:p>
              <a:pPr algn="l">
                <a:lnSpc>
                  <a:spcPts val="7000"/>
                </a:lnSpc>
              </a:pPr>
              <a:r>
                <a:rPr lang="en-US" sz="5562" b="1">
                  <a:solidFill>
                    <a:srgbClr val="FFFFFF"/>
                  </a:solidFill>
                  <a:latin typeface="Alexandria Bold"/>
                  <a:ea typeface="Alexandria Bold"/>
                  <a:cs typeface="Alexandria Bold"/>
                  <a:sym typeface="Alexandria Bold"/>
                </a:rPr>
                <a:t>Business Objectives &amp; KPIs</a:t>
              </a:r>
            </a:p>
          </p:txBody>
        </p:sp>
      </p:grpSp>
      <p:grpSp>
        <p:nvGrpSpPr>
          <p:cNvPr id="9" name="Group 9"/>
          <p:cNvGrpSpPr/>
          <p:nvPr/>
        </p:nvGrpSpPr>
        <p:grpSpPr>
          <a:xfrm>
            <a:off x="947886" y="3351385"/>
            <a:ext cx="3563391" cy="740346"/>
            <a:chOff x="0" y="0"/>
            <a:chExt cx="4751188" cy="987129"/>
          </a:xfrm>
        </p:grpSpPr>
        <p:sp>
          <p:nvSpPr>
            <p:cNvPr id="10" name="Freeform 10"/>
            <p:cNvSpPr/>
            <p:nvPr/>
          </p:nvSpPr>
          <p:spPr>
            <a:xfrm>
              <a:off x="0" y="0"/>
              <a:ext cx="4751188" cy="987129"/>
            </a:xfrm>
            <a:custGeom>
              <a:avLst/>
              <a:gdLst/>
              <a:ahLst/>
              <a:cxnLst/>
              <a:rect l="l" t="t" r="r" b="b"/>
              <a:pathLst>
                <a:path w="4751188" h="987129">
                  <a:moveTo>
                    <a:pt x="0" y="0"/>
                  </a:moveTo>
                  <a:lnTo>
                    <a:pt x="4751188" y="0"/>
                  </a:lnTo>
                  <a:lnTo>
                    <a:pt x="4751188" y="987129"/>
                  </a:lnTo>
                  <a:lnTo>
                    <a:pt x="0" y="987129"/>
                  </a:lnTo>
                  <a:close/>
                </a:path>
              </a:pathLst>
            </a:custGeom>
            <a:solidFill>
              <a:srgbClr val="000000">
                <a:alpha val="0"/>
              </a:srgbClr>
            </a:solidFill>
          </p:spPr>
          <p:txBody>
            <a:bodyPr/>
            <a:lstStyle/>
            <a:p>
              <a:endParaRPr lang="en-IN"/>
            </a:p>
          </p:txBody>
        </p:sp>
        <p:sp>
          <p:nvSpPr>
            <p:cNvPr id="11" name="TextBox 11"/>
            <p:cNvSpPr txBox="1"/>
            <p:nvPr/>
          </p:nvSpPr>
          <p:spPr>
            <a:xfrm>
              <a:off x="0" y="-28575"/>
              <a:ext cx="4751188" cy="1015704"/>
            </a:xfrm>
            <a:prstGeom prst="rect">
              <a:avLst/>
            </a:prstGeom>
          </p:spPr>
          <p:txBody>
            <a:bodyPr lIns="0" tIns="0" rIns="0" bIns="0" rtlCol="0" anchor="t"/>
            <a:lstStyle/>
            <a:p>
              <a:pPr algn="l">
                <a:lnSpc>
                  <a:spcPts val="3500"/>
                </a:lnSpc>
              </a:pPr>
              <a:r>
                <a:rPr lang="en-US" sz="2750" b="1">
                  <a:solidFill>
                    <a:srgbClr val="FFFFFF"/>
                  </a:solidFill>
                  <a:latin typeface="Alexandria Bold"/>
                  <a:ea typeface="Alexandria Bold"/>
                  <a:cs typeface="Alexandria Bold"/>
                  <a:sym typeface="Alexandria Bold"/>
                </a:rPr>
                <a:t>Objectives</a:t>
              </a:r>
            </a:p>
          </p:txBody>
        </p:sp>
      </p:grpSp>
      <p:grpSp>
        <p:nvGrpSpPr>
          <p:cNvPr id="12" name="Group 12"/>
          <p:cNvGrpSpPr/>
          <p:nvPr/>
        </p:nvGrpSpPr>
        <p:grpSpPr>
          <a:xfrm>
            <a:off x="947886" y="4362450"/>
            <a:ext cx="7865715" cy="866775"/>
            <a:chOff x="0" y="0"/>
            <a:chExt cx="10487620" cy="1155700"/>
          </a:xfrm>
        </p:grpSpPr>
        <p:sp>
          <p:nvSpPr>
            <p:cNvPr id="13" name="Freeform 13"/>
            <p:cNvSpPr/>
            <p:nvPr/>
          </p:nvSpPr>
          <p:spPr>
            <a:xfrm>
              <a:off x="0" y="0"/>
              <a:ext cx="10487620" cy="1155700"/>
            </a:xfrm>
            <a:custGeom>
              <a:avLst/>
              <a:gdLst/>
              <a:ahLst/>
              <a:cxnLst/>
              <a:rect l="l" t="t" r="r" b="b"/>
              <a:pathLst>
                <a:path w="10487620" h="1155700">
                  <a:moveTo>
                    <a:pt x="0" y="0"/>
                  </a:moveTo>
                  <a:lnTo>
                    <a:pt x="10487620" y="0"/>
                  </a:lnTo>
                  <a:lnTo>
                    <a:pt x="10487620" y="1155700"/>
                  </a:lnTo>
                  <a:lnTo>
                    <a:pt x="0" y="1155700"/>
                  </a:lnTo>
                  <a:close/>
                </a:path>
              </a:pathLst>
            </a:custGeom>
            <a:solidFill>
              <a:srgbClr val="000000">
                <a:alpha val="0"/>
              </a:srgbClr>
            </a:solidFill>
          </p:spPr>
          <p:txBody>
            <a:bodyPr/>
            <a:lstStyle/>
            <a:p>
              <a:endParaRPr lang="en-IN"/>
            </a:p>
          </p:txBody>
        </p:sp>
        <p:sp>
          <p:nvSpPr>
            <p:cNvPr id="14" name="TextBox 14"/>
            <p:cNvSpPr txBox="1"/>
            <p:nvPr/>
          </p:nvSpPr>
          <p:spPr>
            <a:xfrm>
              <a:off x="0" y="-85725"/>
              <a:ext cx="10487620" cy="1241425"/>
            </a:xfrm>
            <a:prstGeom prst="rect">
              <a:avLst/>
            </a:prstGeom>
          </p:spPr>
          <p:txBody>
            <a:bodyPr lIns="0" tIns="0" rIns="0" bIns="0" rtlCol="0" anchor="t"/>
            <a:lstStyle/>
            <a:p>
              <a:pPr marL="320477" lvl="1" indent="-160238" algn="l">
                <a:lnSpc>
                  <a:spcPts val="3374"/>
                </a:lnSpc>
                <a:buFont typeface="Arial"/>
                <a:buChar char="•"/>
              </a:pPr>
              <a:r>
                <a:rPr lang="en-US" sz="2125">
                  <a:solidFill>
                    <a:srgbClr val="FFFFFF"/>
                  </a:solidFill>
                  <a:latin typeface="Arimo"/>
                  <a:ea typeface="Arimo"/>
                  <a:cs typeface="Arimo"/>
                  <a:sym typeface="Arimo"/>
                </a:rPr>
                <a:t>Analyze granular sales data to identify top-performing products and categories.</a:t>
              </a:r>
            </a:p>
          </p:txBody>
        </p:sp>
      </p:grpSp>
      <p:grpSp>
        <p:nvGrpSpPr>
          <p:cNvPr id="15" name="Group 15"/>
          <p:cNvGrpSpPr/>
          <p:nvPr/>
        </p:nvGrpSpPr>
        <p:grpSpPr>
          <a:xfrm>
            <a:off x="947886" y="5323880"/>
            <a:ext cx="7865715" cy="866775"/>
            <a:chOff x="0" y="0"/>
            <a:chExt cx="10487620" cy="1155700"/>
          </a:xfrm>
        </p:grpSpPr>
        <p:sp>
          <p:nvSpPr>
            <p:cNvPr id="16" name="Freeform 16"/>
            <p:cNvSpPr/>
            <p:nvPr/>
          </p:nvSpPr>
          <p:spPr>
            <a:xfrm>
              <a:off x="0" y="0"/>
              <a:ext cx="10487620" cy="1155700"/>
            </a:xfrm>
            <a:custGeom>
              <a:avLst/>
              <a:gdLst/>
              <a:ahLst/>
              <a:cxnLst/>
              <a:rect l="l" t="t" r="r" b="b"/>
              <a:pathLst>
                <a:path w="10487620" h="1155700">
                  <a:moveTo>
                    <a:pt x="0" y="0"/>
                  </a:moveTo>
                  <a:lnTo>
                    <a:pt x="10487620" y="0"/>
                  </a:lnTo>
                  <a:lnTo>
                    <a:pt x="10487620" y="1155700"/>
                  </a:lnTo>
                  <a:lnTo>
                    <a:pt x="0" y="1155700"/>
                  </a:lnTo>
                  <a:close/>
                </a:path>
              </a:pathLst>
            </a:custGeom>
            <a:solidFill>
              <a:srgbClr val="000000">
                <a:alpha val="0"/>
              </a:srgbClr>
            </a:solidFill>
          </p:spPr>
          <p:txBody>
            <a:bodyPr/>
            <a:lstStyle/>
            <a:p>
              <a:endParaRPr lang="en-IN"/>
            </a:p>
          </p:txBody>
        </p:sp>
        <p:sp>
          <p:nvSpPr>
            <p:cNvPr id="17" name="TextBox 17"/>
            <p:cNvSpPr txBox="1"/>
            <p:nvPr/>
          </p:nvSpPr>
          <p:spPr>
            <a:xfrm>
              <a:off x="0" y="-85725"/>
              <a:ext cx="10487620" cy="1241425"/>
            </a:xfrm>
            <a:prstGeom prst="rect">
              <a:avLst/>
            </a:prstGeom>
          </p:spPr>
          <p:txBody>
            <a:bodyPr lIns="0" tIns="0" rIns="0" bIns="0" rtlCol="0" anchor="t"/>
            <a:lstStyle/>
            <a:p>
              <a:pPr marL="320477" lvl="1" indent="-160238" algn="l">
                <a:lnSpc>
                  <a:spcPts val="3374"/>
                </a:lnSpc>
                <a:buFont typeface="Arial"/>
                <a:buChar char="•"/>
              </a:pPr>
              <a:r>
                <a:rPr lang="en-US" sz="2125">
                  <a:solidFill>
                    <a:srgbClr val="FFFFFF"/>
                  </a:solidFill>
                  <a:latin typeface="Arimo"/>
                  <a:ea typeface="Arimo"/>
                  <a:cs typeface="Arimo"/>
                  <a:sym typeface="Arimo"/>
                </a:rPr>
                <a:t>Assess customer satisfaction through ratings and feedback analysis.</a:t>
              </a:r>
            </a:p>
          </p:txBody>
        </p:sp>
      </p:grpSp>
      <p:grpSp>
        <p:nvGrpSpPr>
          <p:cNvPr id="18" name="Group 18"/>
          <p:cNvGrpSpPr/>
          <p:nvPr/>
        </p:nvGrpSpPr>
        <p:grpSpPr>
          <a:xfrm>
            <a:off x="947886" y="6285310"/>
            <a:ext cx="7865715" cy="866775"/>
            <a:chOff x="0" y="0"/>
            <a:chExt cx="10487620" cy="1155700"/>
          </a:xfrm>
        </p:grpSpPr>
        <p:sp>
          <p:nvSpPr>
            <p:cNvPr id="19" name="Freeform 19"/>
            <p:cNvSpPr/>
            <p:nvPr/>
          </p:nvSpPr>
          <p:spPr>
            <a:xfrm>
              <a:off x="0" y="0"/>
              <a:ext cx="10487620" cy="1155700"/>
            </a:xfrm>
            <a:custGeom>
              <a:avLst/>
              <a:gdLst/>
              <a:ahLst/>
              <a:cxnLst/>
              <a:rect l="l" t="t" r="r" b="b"/>
              <a:pathLst>
                <a:path w="10487620" h="1155700">
                  <a:moveTo>
                    <a:pt x="0" y="0"/>
                  </a:moveTo>
                  <a:lnTo>
                    <a:pt x="10487620" y="0"/>
                  </a:lnTo>
                  <a:lnTo>
                    <a:pt x="10487620" y="1155700"/>
                  </a:lnTo>
                  <a:lnTo>
                    <a:pt x="0" y="1155700"/>
                  </a:lnTo>
                  <a:close/>
                </a:path>
              </a:pathLst>
            </a:custGeom>
            <a:solidFill>
              <a:srgbClr val="000000">
                <a:alpha val="0"/>
              </a:srgbClr>
            </a:solidFill>
          </p:spPr>
          <p:txBody>
            <a:bodyPr/>
            <a:lstStyle/>
            <a:p>
              <a:endParaRPr lang="en-IN"/>
            </a:p>
          </p:txBody>
        </p:sp>
        <p:sp>
          <p:nvSpPr>
            <p:cNvPr id="20" name="TextBox 20"/>
            <p:cNvSpPr txBox="1"/>
            <p:nvPr/>
          </p:nvSpPr>
          <p:spPr>
            <a:xfrm>
              <a:off x="0" y="-85725"/>
              <a:ext cx="10487620" cy="1241425"/>
            </a:xfrm>
            <a:prstGeom prst="rect">
              <a:avLst/>
            </a:prstGeom>
          </p:spPr>
          <p:txBody>
            <a:bodyPr lIns="0" tIns="0" rIns="0" bIns="0" rtlCol="0" anchor="t"/>
            <a:lstStyle/>
            <a:p>
              <a:pPr marL="320477" lvl="1" indent="-160238" algn="l">
                <a:lnSpc>
                  <a:spcPts val="3374"/>
                </a:lnSpc>
                <a:buFont typeface="Arial"/>
                <a:buChar char="•"/>
              </a:pPr>
              <a:r>
                <a:rPr lang="en-US" sz="2125">
                  <a:solidFill>
                    <a:srgbClr val="FFFFFF"/>
                  </a:solidFill>
                  <a:latin typeface="Arimo"/>
                  <a:ea typeface="Arimo"/>
                  <a:cs typeface="Arimo"/>
                  <a:sym typeface="Arimo"/>
                </a:rPr>
                <a:t>Evaluate inventory distribution efficiency to minimize waste and maximize availability.</a:t>
              </a:r>
            </a:p>
          </p:txBody>
        </p:sp>
      </p:grpSp>
      <p:grpSp>
        <p:nvGrpSpPr>
          <p:cNvPr id="21" name="Group 21"/>
          <p:cNvGrpSpPr/>
          <p:nvPr/>
        </p:nvGrpSpPr>
        <p:grpSpPr>
          <a:xfrm>
            <a:off x="9483924" y="3351385"/>
            <a:ext cx="6136928" cy="740346"/>
            <a:chOff x="0" y="0"/>
            <a:chExt cx="8182570" cy="987129"/>
          </a:xfrm>
        </p:grpSpPr>
        <p:sp>
          <p:nvSpPr>
            <p:cNvPr id="22" name="Freeform 22"/>
            <p:cNvSpPr/>
            <p:nvPr/>
          </p:nvSpPr>
          <p:spPr>
            <a:xfrm>
              <a:off x="0" y="0"/>
              <a:ext cx="8182570" cy="987129"/>
            </a:xfrm>
            <a:custGeom>
              <a:avLst/>
              <a:gdLst/>
              <a:ahLst/>
              <a:cxnLst/>
              <a:rect l="l" t="t" r="r" b="b"/>
              <a:pathLst>
                <a:path w="8182570" h="987129">
                  <a:moveTo>
                    <a:pt x="0" y="0"/>
                  </a:moveTo>
                  <a:lnTo>
                    <a:pt x="8182570" y="0"/>
                  </a:lnTo>
                  <a:lnTo>
                    <a:pt x="8182570" y="987129"/>
                  </a:lnTo>
                  <a:lnTo>
                    <a:pt x="0" y="987129"/>
                  </a:lnTo>
                  <a:close/>
                </a:path>
              </a:pathLst>
            </a:custGeom>
            <a:solidFill>
              <a:srgbClr val="000000">
                <a:alpha val="0"/>
              </a:srgbClr>
            </a:solidFill>
          </p:spPr>
          <p:txBody>
            <a:bodyPr/>
            <a:lstStyle/>
            <a:p>
              <a:endParaRPr lang="en-IN"/>
            </a:p>
          </p:txBody>
        </p:sp>
        <p:sp>
          <p:nvSpPr>
            <p:cNvPr id="23" name="TextBox 23"/>
            <p:cNvSpPr txBox="1"/>
            <p:nvPr/>
          </p:nvSpPr>
          <p:spPr>
            <a:xfrm>
              <a:off x="0" y="-28575"/>
              <a:ext cx="8182570" cy="1015704"/>
            </a:xfrm>
            <a:prstGeom prst="rect">
              <a:avLst/>
            </a:prstGeom>
          </p:spPr>
          <p:txBody>
            <a:bodyPr lIns="0" tIns="0" rIns="0" bIns="0" rtlCol="0" anchor="t"/>
            <a:lstStyle/>
            <a:p>
              <a:pPr algn="l">
                <a:lnSpc>
                  <a:spcPts val="3500"/>
                </a:lnSpc>
              </a:pPr>
              <a:r>
                <a:rPr lang="en-US" sz="2750" b="1">
                  <a:solidFill>
                    <a:srgbClr val="FFFFFF"/>
                  </a:solidFill>
                  <a:latin typeface="Alexandria Bold"/>
                  <a:ea typeface="Alexandria Bold"/>
                  <a:cs typeface="Alexandria Bold"/>
                  <a:sym typeface="Alexandria Bold"/>
                </a:rPr>
                <a:t>Key Performance Indicators (KPIs)</a:t>
              </a:r>
            </a:p>
          </p:txBody>
        </p:sp>
      </p:grpSp>
      <p:grpSp>
        <p:nvGrpSpPr>
          <p:cNvPr id="24" name="Group 24"/>
          <p:cNvGrpSpPr/>
          <p:nvPr/>
        </p:nvGrpSpPr>
        <p:grpSpPr>
          <a:xfrm>
            <a:off x="9483924" y="4362450"/>
            <a:ext cx="7865715" cy="866775"/>
            <a:chOff x="0" y="0"/>
            <a:chExt cx="10487620" cy="1155700"/>
          </a:xfrm>
        </p:grpSpPr>
        <p:sp>
          <p:nvSpPr>
            <p:cNvPr id="25" name="Freeform 25"/>
            <p:cNvSpPr/>
            <p:nvPr/>
          </p:nvSpPr>
          <p:spPr>
            <a:xfrm>
              <a:off x="0" y="0"/>
              <a:ext cx="10487620" cy="1155700"/>
            </a:xfrm>
            <a:custGeom>
              <a:avLst/>
              <a:gdLst/>
              <a:ahLst/>
              <a:cxnLst/>
              <a:rect l="l" t="t" r="r" b="b"/>
              <a:pathLst>
                <a:path w="10487620" h="1155700">
                  <a:moveTo>
                    <a:pt x="0" y="0"/>
                  </a:moveTo>
                  <a:lnTo>
                    <a:pt x="10487620" y="0"/>
                  </a:lnTo>
                  <a:lnTo>
                    <a:pt x="10487620" y="1155700"/>
                  </a:lnTo>
                  <a:lnTo>
                    <a:pt x="0" y="1155700"/>
                  </a:lnTo>
                  <a:close/>
                </a:path>
              </a:pathLst>
            </a:custGeom>
            <a:solidFill>
              <a:srgbClr val="000000">
                <a:alpha val="0"/>
              </a:srgbClr>
            </a:solidFill>
          </p:spPr>
          <p:txBody>
            <a:bodyPr/>
            <a:lstStyle/>
            <a:p>
              <a:endParaRPr lang="en-IN"/>
            </a:p>
          </p:txBody>
        </p:sp>
        <p:sp>
          <p:nvSpPr>
            <p:cNvPr id="26" name="TextBox 26"/>
            <p:cNvSpPr txBox="1"/>
            <p:nvPr/>
          </p:nvSpPr>
          <p:spPr>
            <a:xfrm>
              <a:off x="0" y="-85725"/>
              <a:ext cx="10487620" cy="1241425"/>
            </a:xfrm>
            <a:prstGeom prst="rect">
              <a:avLst/>
            </a:prstGeom>
          </p:spPr>
          <p:txBody>
            <a:bodyPr lIns="0" tIns="0" rIns="0" bIns="0" rtlCol="0" anchor="t"/>
            <a:lstStyle/>
            <a:p>
              <a:pPr marL="320477" lvl="1" indent="-160238" algn="l">
                <a:lnSpc>
                  <a:spcPts val="3374"/>
                </a:lnSpc>
                <a:buFont typeface="Arial"/>
                <a:buChar char="•"/>
              </a:pPr>
              <a:r>
                <a:rPr lang="en-US" sz="2125" b="1">
                  <a:solidFill>
                    <a:srgbClr val="FFFFFF"/>
                  </a:solidFill>
                  <a:latin typeface="Arimo Bold"/>
                  <a:ea typeface="Arimo Bold"/>
                  <a:cs typeface="Arimo Bold"/>
                  <a:sym typeface="Arimo Bold"/>
                </a:rPr>
                <a:t>Total Sales:</a:t>
              </a:r>
              <a:r>
                <a:rPr lang="en-US" sz="2125">
                  <a:solidFill>
                    <a:srgbClr val="FFFFFF"/>
                  </a:solidFill>
                  <a:latin typeface="Arimo"/>
                  <a:ea typeface="Arimo"/>
                  <a:cs typeface="Arimo"/>
                  <a:sym typeface="Arimo"/>
                </a:rPr>
                <a:t> Aggregate revenue generated from all items sold.</a:t>
              </a:r>
            </a:p>
          </p:txBody>
        </p:sp>
      </p:grpSp>
      <p:grpSp>
        <p:nvGrpSpPr>
          <p:cNvPr id="27" name="Group 27"/>
          <p:cNvGrpSpPr/>
          <p:nvPr/>
        </p:nvGrpSpPr>
        <p:grpSpPr>
          <a:xfrm>
            <a:off x="9483924" y="5323880"/>
            <a:ext cx="7865715" cy="866775"/>
            <a:chOff x="0" y="0"/>
            <a:chExt cx="10487620" cy="1155700"/>
          </a:xfrm>
        </p:grpSpPr>
        <p:sp>
          <p:nvSpPr>
            <p:cNvPr id="28" name="Freeform 28"/>
            <p:cNvSpPr/>
            <p:nvPr/>
          </p:nvSpPr>
          <p:spPr>
            <a:xfrm>
              <a:off x="0" y="0"/>
              <a:ext cx="10487620" cy="1155700"/>
            </a:xfrm>
            <a:custGeom>
              <a:avLst/>
              <a:gdLst/>
              <a:ahLst/>
              <a:cxnLst/>
              <a:rect l="l" t="t" r="r" b="b"/>
              <a:pathLst>
                <a:path w="10487620" h="1155700">
                  <a:moveTo>
                    <a:pt x="0" y="0"/>
                  </a:moveTo>
                  <a:lnTo>
                    <a:pt x="10487620" y="0"/>
                  </a:lnTo>
                  <a:lnTo>
                    <a:pt x="10487620" y="1155700"/>
                  </a:lnTo>
                  <a:lnTo>
                    <a:pt x="0" y="1155700"/>
                  </a:lnTo>
                  <a:close/>
                </a:path>
              </a:pathLst>
            </a:custGeom>
            <a:solidFill>
              <a:srgbClr val="000000">
                <a:alpha val="0"/>
              </a:srgbClr>
            </a:solidFill>
          </p:spPr>
          <p:txBody>
            <a:bodyPr/>
            <a:lstStyle/>
            <a:p>
              <a:endParaRPr lang="en-IN"/>
            </a:p>
          </p:txBody>
        </p:sp>
        <p:sp>
          <p:nvSpPr>
            <p:cNvPr id="29" name="TextBox 29"/>
            <p:cNvSpPr txBox="1"/>
            <p:nvPr/>
          </p:nvSpPr>
          <p:spPr>
            <a:xfrm>
              <a:off x="0" y="-85725"/>
              <a:ext cx="10487620" cy="1241425"/>
            </a:xfrm>
            <a:prstGeom prst="rect">
              <a:avLst/>
            </a:prstGeom>
          </p:spPr>
          <p:txBody>
            <a:bodyPr lIns="0" tIns="0" rIns="0" bIns="0" rtlCol="0" anchor="t"/>
            <a:lstStyle/>
            <a:p>
              <a:pPr marL="320477" lvl="1" indent="-160238" algn="l">
                <a:lnSpc>
                  <a:spcPts val="3374"/>
                </a:lnSpc>
                <a:buFont typeface="Arial"/>
                <a:buChar char="•"/>
              </a:pPr>
              <a:r>
                <a:rPr lang="en-US" sz="2125" b="1">
                  <a:solidFill>
                    <a:srgbClr val="FFFFFF"/>
                  </a:solidFill>
                  <a:latin typeface="Arimo Bold"/>
                  <a:ea typeface="Arimo Bold"/>
                  <a:cs typeface="Arimo Bold"/>
                  <a:sym typeface="Arimo Bold"/>
                </a:rPr>
                <a:t>Average Sales:</a:t>
              </a:r>
              <a:r>
                <a:rPr lang="en-US" sz="2125">
                  <a:solidFill>
                    <a:srgbClr val="FFFFFF"/>
                  </a:solidFill>
                  <a:latin typeface="Arimo"/>
                  <a:ea typeface="Arimo"/>
                  <a:cs typeface="Arimo"/>
                  <a:sym typeface="Arimo"/>
                </a:rPr>
                <a:t> Revenue per item sold, indicating product popularity.</a:t>
              </a:r>
            </a:p>
          </p:txBody>
        </p:sp>
      </p:grpSp>
      <p:grpSp>
        <p:nvGrpSpPr>
          <p:cNvPr id="30" name="Group 30"/>
          <p:cNvGrpSpPr/>
          <p:nvPr/>
        </p:nvGrpSpPr>
        <p:grpSpPr>
          <a:xfrm>
            <a:off x="9483924" y="6285310"/>
            <a:ext cx="7865715" cy="866775"/>
            <a:chOff x="0" y="0"/>
            <a:chExt cx="10487620" cy="1155700"/>
          </a:xfrm>
        </p:grpSpPr>
        <p:sp>
          <p:nvSpPr>
            <p:cNvPr id="31" name="Freeform 31"/>
            <p:cNvSpPr/>
            <p:nvPr/>
          </p:nvSpPr>
          <p:spPr>
            <a:xfrm>
              <a:off x="0" y="0"/>
              <a:ext cx="10487620" cy="1155700"/>
            </a:xfrm>
            <a:custGeom>
              <a:avLst/>
              <a:gdLst/>
              <a:ahLst/>
              <a:cxnLst/>
              <a:rect l="l" t="t" r="r" b="b"/>
              <a:pathLst>
                <a:path w="10487620" h="1155700">
                  <a:moveTo>
                    <a:pt x="0" y="0"/>
                  </a:moveTo>
                  <a:lnTo>
                    <a:pt x="10487620" y="0"/>
                  </a:lnTo>
                  <a:lnTo>
                    <a:pt x="10487620" y="1155700"/>
                  </a:lnTo>
                  <a:lnTo>
                    <a:pt x="0" y="1155700"/>
                  </a:lnTo>
                  <a:close/>
                </a:path>
              </a:pathLst>
            </a:custGeom>
            <a:solidFill>
              <a:srgbClr val="000000">
                <a:alpha val="0"/>
              </a:srgbClr>
            </a:solidFill>
          </p:spPr>
          <p:txBody>
            <a:bodyPr/>
            <a:lstStyle/>
            <a:p>
              <a:endParaRPr lang="en-IN"/>
            </a:p>
          </p:txBody>
        </p:sp>
        <p:sp>
          <p:nvSpPr>
            <p:cNvPr id="32" name="TextBox 32"/>
            <p:cNvSpPr txBox="1"/>
            <p:nvPr/>
          </p:nvSpPr>
          <p:spPr>
            <a:xfrm>
              <a:off x="0" y="-85725"/>
              <a:ext cx="10487620" cy="1241425"/>
            </a:xfrm>
            <a:prstGeom prst="rect">
              <a:avLst/>
            </a:prstGeom>
          </p:spPr>
          <p:txBody>
            <a:bodyPr lIns="0" tIns="0" rIns="0" bIns="0" rtlCol="0" anchor="t"/>
            <a:lstStyle/>
            <a:p>
              <a:pPr marL="320477" lvl="1" indent="-160238" algn="l">
                <a:lnSpc>
                  <a:spcPts val="3374"/>
                </a:lnSpc>
                <a:buFont typeface="Arial"/>
                <a:buChar char="•"/>
              </a:pPr>
              <a:r>
                <a:rPr lang="en-US" sz="2125" b="1">
                  <a:solidFill>
                    <a:srgbClr val="FFFFFF"/>
                  </a:solidFill>
                  <a:latin typeface="Arimo Bold"/>
                  <a:ea typeface="Arimo Bold"/>
                  <a:cs typeface="Arimo Bold"/>
                  <a:sym typeface="Arimo Bold"/>
                </a:rPr>
                <a:t>Number of Items Sold:</a:t>
              </a:r>
              <a:r>
                <a:rPr lang="en-US" sz="2125">
                  <a:solidFill>
                    <a:srgbClr val="FFFFFF"/>
                  </a:solidFill>
                  <a:latin typeface="Arimo"/>
                  <a:ea typeface="Arimo"/>
                  <a:cs typeface="Arimo"/>
                  <a:sym typeface="Arimo"/>
                </a:rPr>
                <a:t> Volume of items moved, reflecting market demand.</a:t>
              </a:r>
            </a:p>
          </p:txBody>
        </p:sp>
      </p:grpSp>
      <p:grpSp>
        <p:nvGrpSpPr>
          <p:cNvPr id="33" name="Group 33"/>
          <p:cNvGrpSpPr/>
          <p:nvPr/>
        </p:nvGrpSpPr>
        <p:grpSpPr>
          <a:xfrm>
            <a:off x="9483924" y="7246739"/>
            <a:ext cx="7865715" cy="866775"/>
            <a:chOff x="0" y="0"/>
            <a:chExt cx="10487620" cy="1155700"/>
          </a:xfrm>
        </p:grpSpPr>
        <p:sp>
          <p:nvSpPr>
            <p:cNvPr id="34" name="Freeform 34"/>
            <p:cNvSpPr/>
            <p:nvPr/>
          </p:nvSpPr>
          <p:spPr>
            <a:xfrm>
              <a:off x="0" y="0"/>
              <a:ext cx="10487620" cy="1155700"/>
            </a:xfrm>
            <a:custGeom>
              <a:avLst/>
              <a:gdLst/>
              <a:ahLst/>
              <a:cxnLst/>
              <a:rect l="l" t="t" r="r" b="b"/>
              <a:pathLst>
                <a:path w="10487620" h="1155700">
                  <a:moveTo>
                    <a:pt x="0" y="0"/>
                  </a:moveTo>
                  <a:lnTo>
                    <a:pt x="10487620" y="0"/>
                  </a:lnTo>
                  <a:lnTo>
                    <a:pt x="10487620" y="1155700"/>
                  </a:lnTo>
                  <a:lnTo>
                    <a:pt x="0" y="1155700"/>
                  </a:lnTo>
                  <a:close/>
                </a:path>
              </a:pathLst>
            </a:custGeom>
            <a:solidFill>
              <a:srgbClr val="000000">
                <a:alpha val="0"/>
              </a:srgbClr>
            </a:solidFill>
          </p:spPr>
          <p:txBody>
            <a:bodyPr/>
            <a:lstStyle/>
            <a:p>
              <a:endParaRPr lang="en-IN"/>
            </a:p>
          </p:txBody>
        </p:sp>
        <p:sp>
          <p:nvSpPr>
            <p:cNvPr id="35" name="TextBox 35"/>
            <p:cNvSpPr txBox="1"/>
            <p:nvPr/>
          </p:nvSpPr>
          <p:spPr>
            <a:xfrm>
              <a:off x="0" y="-85725"/>
              <a:ext cx="10487620" cy="1241425"/>
            </a:xfrm>
            <a:prstGeom prst="rect">
              <a:avLst/>
            </a:prstGeom>
          </p:spPr>
          <p:txBody>
            <a:bodyPr lIns="0" tIns="0" rIns="0" bIns="0" rtlCol="0" anchor="t"/>
            <a:lstStyle/>
            <a:p>
              <a:pPr marL="320477" lvl="1" indent="-160238" algn="l">
                <a:lnSpc>
                  <a:spcPts val="3374"/>
                </a:lnSpc>
                <a:buFont typeface="Arial"/>
                <a:buChar char="•"/>
              </a:pPr>
              <a:r>
                <a:rPr lang="en-US" sz="2125" b="1">
                  <a:solidFill>
                    <a:srgbClr val="FFFFFF"/>
                  </a:solidFill>
                  <a:latin typeface="Arimo Bold"/>
                  <a:ea typeface="Arimo Bold"/>
                  <a:cs typeface="Arimo Bold"/>
                  <a:sym typeface="Arimo Bold"/>
                </a:rPr>
                <a:t>Average Rating:</a:t>
              </a:r>
              <a:r>
                <a:rPr lang="en-US" sz="2125">
                  <a:solidFill>
                    <a:srgbClr val="FFFFFF"/>
                  </a:solidFill>
                  <a:latin typeface="Arimo"/>
                  <a:ea typeface="Arimo"/>
                  <a:cs typeface="Arimo"/>
                  <a:sym typeface="Arimo"/>
                </a:rPr>
                <a:t> Customer satisfaction metric for product quality.</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7EEF9"/>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E208E"/>
            </a:solidFill>
          </p:spPr>
          <p:txBody>
            <a:bodyPr/>
            <a:lstStyle/>
            <a:p>
              <a:endParaRPr lang="en-IN"/>
            </a:p>
          </p:txBody>
        </p:sp>
      </p:grpSp>
      <p:sp>
        <p:nvSpPr>
          <p:cNvPr id="6" name="Freeform 6" descr="preencoded.png"/>
          <p:cNvSpPr/>
          <p:nvPr/>
        </p:nvSpPr>
        <p:spPr>
          <a:xfrm>
            <a:off x="0" y="0"/>
            <a:ext cx="18288000" cy="2708225"/>
          </a:xfrm>
          <a:custGeom>
            <a:avLst/>
            <a:gdLst/>
            <a:ahLst/>
            <a:cxnLst/>
            <a:rect l="l" t="t" r="r" b="b"/>
            <a:pathLst>
              <a:path w="18288000" h="2708225">
                <a:moveTo>
                  <a:pt x="0" y="0"/>
                </a:moveTo>
                <a:lnTo>
                  <a:pt x="18288000" y="0"/>
                </a:lnTo>
                <a:lnTo>
                  <a:pt x="18288000" y="2708225"/>
                </a:lnTo>
                <a:lnTo>
                  <a:pt x="0" y="2708225"/>
                </a:lnTo>
                <a:lnTo>
                  <a:pt x="0" y="0"/>
                </a:lnTo>
                <a:close/>
              </a:path>
            </a:pathLst>
          </a:custGeom>
          <a:blipFill>
            <a:blip r:embed="rId3"/>
            <a:stretch>
              <a:fillRect l="-57" r="-57"/>
            </a:stretch>
          </a:blipFill>
        </p:spPr>
        <p:txBody>
          <a:bodyPr/>
          <a:lstStyle/>
          <a:p>
            <a:endParaRPr lang="en-IN"/>
          </a:p>
        </p:txBody>
      </p:sp>
      <p:grpSp>
        <p:nvGrpSpPr>
          <p:cNvPr id="7" name="Group 7"/>
          <p:cNvGrpSpPr/>
          <p:nvPr/>
        </p:nvGrpSpPr>
        <p:grpSpPr>
          <a:xfrm>
            <a:off x="947886" y="3002425"/>
            <a:ext cx="11674554" cy="1203311"/>
            <a:chOff x="0" y="0"/>
            <a:chExt cx="15566072" cy="1604414"/>
          </a:xfrm>
        </p:grpSpPr>
        <p:sp>
          <p:nvSpPr>
            <p:cNvPr id="8" name="Freeform 8"/>
            <p:cNvSpPr/>
            <p:nvPr/>
          </p:nvSpPr>
          <p:spPr>
            <a:xfrm>
              <a:off x="0" y="0"/>
              <a:ext cx="15566072" cy="1604412"/>
            </a:xfrm>
            <a:custGeom>
              <a:avLst/>
              <a:gdLst/>
              <a:ahLst/>
              <a:cxnLst/>
              <a:rect l="l" t="t" r="r" b="b"/>
              <a:pathLst>
                <a:path w="15566072" h="1604412">
                  <a:moveTo>
                    <a:pt x="0" y="0"/>
                  </a:moveTo>
                  <a:lnTo>
                    <a:pt x="15566072" y="0"/>
                  </a:lnTo>
                  <a:lnTo>
                    <a:pt x="15566072" y="1604412"/>
                  </a:lnTo>
                  <a:lnTo>
                    <a:pt x="0" y="1604412"/>
                  </a:lnTo>
                  <a:close/>
                </a:path>
              </a:pathLst>
            </a:custGeom>
            <a:solidFill>
              <a:srgbClr val="000000">
                <a:alpha val="0"/>
              </a:srgbClr>
            </a:solidFill>
          </p:spPr>
          <p:txBody>
            <a:bodyPr/>
            <a:lstStyle/>
            <a:p>
              <a:endParaRPr lang="en-IN"/>
            </a:p>
          </p:txBody>
        </p:sp>
        <p:sp>
          <p:nvSpPr>
            <p:cNvPr id="9" name="TextBox 9"/>
            <p:cNvSpPr txBox="1"/>
            <p:nvPr/>
          </p:nvSpPr>
          <p:spPr>
            <a:xfrm>
              <a:off x="0" y="213167"/>
              <a:ext cx="15566072" cy="1391247"/>
            </a:xfrm>
            <a:prstGeom prst="rect">
              <a:avLst/>
            </a:prstGeom>
          </p:spPr>
          <p:txBody>
            <a:bodyPr lIns="0" tIns="0" rIns="0" bIns="0" rtlCol="0" anchor="t"/>
            <a:lstStyle/>
            <a:p>
              <a:pPr algn="l">
                <a:lnSpc>
                  <a:spcPts val="5562"/>
                </a:lnSpc>
              </a:pPr>
              <a:r>
                <a:rPr lang="en-US" sz="4437" b="1" dirty="0">
                  <a:solidFill>
                    <a:srgbClr val="FFFFFF"/>
                  </a:solidFill>
                  <a:latin typeface="Alexandria Bold"/>
                  <a:ea typeface="Alexandria Bold"/>
                  <a:cs typeface="Alexandria Bold"/>
                  <a:sym typeface="Alexandria Bold"/>
                </a:rPr>
                <a:t>SQL Query: Total Sales by Fat Content</a:t>
              </a:r>
            </a:p>
          </p:txBody>
        </p:sp>
      </p:grpSp>
      <p:grpSp>
        <p:nvGrpSpPr>
          <p:cNvPr id="10" name="Group 10"/>
          <p:cNvGrpSpPr/>
          <p:nvPr/>
        </p:nvGrpSpPr>
        <p:grpSpPr>
          <a:xfrm>
            <a:off x="947886" y="4530626"/>
            <a:ext cx="16392228" cy="693241"/>
            <a:chOff x="0" y="0"/>
            <a:chExt cx="21856303" cy="924322"/>
          </a:xfrm>
        </p:grpSpPr>
        <p:sp>
          <p:nvSpPr>
            <p:cNvPr id="11" name="Freeform 11"/>
            <p:cNvSpPr/>
            <p:nvPr/>
          </p:nvSpPr>
          <p:spPr>
            <a:xfrm>
              <a:off x="0" y="0"/>
              <a:ext cx="21856303" cy="924322"/>
            </a:xfrm>
            <a:custGeom>
              <a:avLst/>
              <a:gdLst/>
              <a:ahLst/>
              <a:cxnLst/>
              <a:rect l="l" t="t" r="r" b="b"/>
              <a:pathLst>
                <a:path w="21856303" h="924322">
                  <a:moveTo>
                    <a:pt x="0" y="0"/>
                  </a:moveTo>
                  <a:lnTo>
                    <a:pt x="21856303" y="0"/>
                  </a:lnTo>
                  <a:lnTo>
                    <a:pt x="21856303" y="924322"/>
                  </a:lnTo>
                  <a:lnTo>
                    <a:pt x="0" y="924322"/>
                  </a:lnTo>
                  <a:close/>
                </a:path>
              </a:pathLst>
            </a:custGeom>
            <a:solidFill>
              <a:srgbClr val="000000">
                <a:alpha val="0"/>
              </a:srgbClr>
            </a:solidFill>
          </p:spPr>
          <p:txBody>
            <a:bodyPr/>
            <a:lstStyle/>
            <a:p>
              <a:endParaRPr lang="en-IN"/>
            </a:p>
          </p:txBody>
        </p:sp>
        <p:sp>
          <p:nvSpPr>
            <p:cNvPr id="12" name="TextBox 12"/>
            <p:cNvSpPr txBox="1"/>
            <p:nvPr/>
          </p:nvSpPr>
          <p:spPr>
            <a:xfrm>
              <a:off x="0" y="-76200"/>
              <a:ext cx="21856303" cy="1000522"/>
            </a:xfrm>
            <a:prstGeom prst="rect">
              <a:avLst/>
            </a:prstGeom>
          </p:spPr>
          <p:txBody>
            <a:bodyPr lIns="0" tIns="0" rIns="0" bIns="0" rtlCol="0" anchor="t"/>
            <a:lstStyle/>
            <a:p>
              <a:pPr algn="l">
                <a:lnSpc>
                  <a:spcPts val="2687"/>
                </a:lnSpc>
              </a:pPr>
              <a:r>
                <a:rPr lang="en-US" sz="1687">
                  <a:solidFill>
                    <a:srgbClr val="FFFFFF"/>
                  </a:solidFill>
                  <a:latin typeface="Arimo"/>
                  <a:ea typeface="Arimo"/>
                  <a:cs typeface="Arimo"/>
                  <a:sym typeface="Arimo"/>
                </a:rPr>
                <a:t>The following SQL query aggregates sales data based on the fat content of the items sold, providing insights into consumer preferences and market trends. The query calculates the total sales, average sales, number of items sold, and average rating for each fat content category.</a:t>
              </a:r>
            </a:p>
          </p:txBody>
        </p:sp>
      </p:grpSp>
      <p:grpSp>
        <p:nvGrpSpPr>
          <p:cNvPr id="13" name="Group 13"/>
          <p:cNvGrpSpPr/>
          <p:nvPr/>
        </p:nvGrpSpPr>
        <p:grpSpPr>
          <a:xfrm>
            <a:off x="947886" y="5467499"/>
            <a:ext cx="16392228" cy="3097709"/>
            <a:chOff x="0" y="0"/>
            <a:chExt cx="21856303" cy="4130278"/>
          </a:xfrm>
        </p:grpSpPr>
        <p:sp>
          <p:nvSpPr>
            <p:cNvPr id="14" name="Freeform 14"/>
            <p:cNvSpPr/>
            <p:nvPr/>
          </p:nvSpPr>
          <p:spPr>
            <a:xfrm>
              <a:off x="0" y="0"/>
              <a:ext cx="21856193" cy="4130167"/>
            </a:xfrm>
            <a:custGeom>
              <a:avLst/>
              <a:gdLst/>
              <a:ahLst/>
              <a:cxnLst/>
              <a:rect l="l" t="t" r="r" b="b"/>
              <a:pathLst>
                <a:path w="21856193" h="4130167">
                  <a:moveTo>
                    <a:pt x="0" y="121285"/>
                  </a:moveTo>
                  <a:cubicBezTo>
                    <a:pt x="0" y="54356"/>
                    <a:pt x="54356" y="0"/>
                    <a:pt x="121285" y="0"/>
                  </a:cubicBezTo>
                  <a:lnTo>
                    <a:pt x="21734907" y="0"/>
                  </a:lnTo>
                  <a:cubicBezTo>
                    <a:pt x="21801964" y="0"/>
                    <a:pt x="21856193" y="54356"/>
                    <a:pt x="21856193" y="121285"/>
                  </a:cubicBezTo>
                  <a:lnTo>
                    <a:pt x="21856193" y="4008882"/>
                  </a:lnTo>
                  <a:cubicBezTo>
                    <a:pt x="21856193" y="4075938"/>
                    <a:pt x="21801837" y="4130167"/>
                    <a:pt x="21734907" y="4130167"/>
                  </a:cubicBezTo>
                  <a:lnTo>
                    <a:pt x="121285" y="4130167"/>
                  </a:lnTo>
                  <a:cubicBezTo>
                    <a:pt x="54229" y="4130167"/>
                    <a:pt x="0" y="4075811"/>
                    <a:pt x="0" y="4008882"/>
                  </a:cubicBezTo>
                  <a:close/>
                </a:path>
              </a:pathLst>
            </a:custGeom>
            <a:solidFill>
              <a:srgbClr val="0D173F"/>
            </a:solidFill>
          </p:spPr>
          <p:txBody>
            <a:bodyPr/>
            <a:lstStyle/>
            <a:p>
              <a:endParaRPr lang="en-IN"/>
            </a:p>
          </p:txBody>
        </p:sp>
      </p:grpSp>
      <p:grpSp>
        <p:nvGrpSpPr>
          <p:cNvPr id="15" name="Group 15"/>
          <p:cNvGrpSpPr/>
          <p:nvPr/>
        </p:nvGrpSpPr>
        <p:grpSpPr>
          <a:xfrm>
            <a:off x="937171" y="5467499"/>
            <a:ext cx="16413659" cy="3097709"/>
            <a:chOff x="0" y="0"/>
            <a:chExt cx="21884878" cy="4130278"/>
          </a:xfrm>
        </p:grpSpPr>
        <p:sp>
          <p:nvSpPr>
            <p:cNvPr id="16" name="Freeform 16"/>
            <p:cNvSpPr/>
            <p:nvPr/>
          </p:nvSpPr>
          <p:spPr>
            <a:xfrm>
              <a:off x="0" y="0"/>
              <a:ext cx="21884894" cy="4130294"/>
            </a:xfrm>
            <a:custGeom>
              <a:avLst/>
              <a:gdLst/>
              <a:ahLst/>
              <a:cxnLst/>
              <a:rect l="l" t="t" r="r" b="b"/>
              <a:pathLst>
                <a:path w="21884894" h="4130294">
                  <a:moveTo>
                    <a:pt x="0" y="43307"/>
                  </a:moveTo>
                  <a:cubicBezTo>
                    <a:pt x="0" y="19431"/>
                    <a:pt x="19431" y="0"/>
                    <a:pt x="43307" y="0"/>
                  </a:cubicBezTo>
                  <a:lnTo>
                    <a:pt x="21841588" y="0"/>
                  </a:lnTo>
                  <a:cubicBezTo>
                    <a:pt x="21865464" y="0"/>
                    <a:pt x="21884894" y="19431"/>
                    <a:pt x="21884894" y="43307"/>
                  </a:cubicBezTo>
                  <a:lnTo>
                    <a:pt x="21884894" y="4086987"/>
                  </a:lnTo>
                  <a:cubicBezTo>
                    <a:pt x="21884894" y="4110863"/>
                    <a:pt x="21865464" y="4130294"/>
                    <a:pt x="21841588" y="4130294"/>
                  </a:cubicBezTo>
                  <a:lnTo>
                    <a:pt x="43307" y="4130294"/>
                  </a:lnTo>
                  <a:cubicBezTo>
                    <a:pt x="19431" y="4130294"/>
                    <a:pt x="0" y="4110863"/>
                    <a:pt x="0" y="4086987"/>
                  </a:cubicBezTo>
                  <a:close/>
                </a:path>
              </a:pathLst>
            </a:custGeom>
            <a:solidFill>
              <a:srgbClr val="0D173F"/>
            </a:solidFill>
          </p:spPr>
          <p:txBody>
            <a:bodyPr/>
            <a:lstStyle/>
            <a:p>
              <a:endParaRPr lang="en-IN"/>
            </a:p>
          </p:txBody>
        </p:sp>
      </p:grpSp>
      <p:grpSp>
        <p:nvGrpSpPr>
          <p:cNvPr id="17" name="Group 17"/>
          <p:cNvGrpSpPr/>
          <p:nvPr/>
        </p:nvGrpSpPr>
        <p:grpSpPr>
          <a:xfrm>
            <a:off x="1153715" y="5569667"/>
            <a:ext cx="15980569" cy="2774234"/>
            <a:chOff x="0" y="-95250"/>
            <a:chExt cx="21307425" cy="4389210"/>
          </a:xfrm>
        </p:grpSpPr>
        <p:sp>
          <p:nvSpPr>
            <p:cNvPr id="18" name="Freeform 18"/>
            <p:cNvSpPr/>
            <p:nvPr/>
          </p:nvSpPr>
          <p:spPr>
            <a:xfrm>
              <a:off x="0" y="0"/>
              <a:ext cx="21307425" cy="4293960"/>
            </a:xfrm>
            <a:custGeom>
              <a:avLst/>
              <a:gdLst/>
              <a:ahLst/>
              <a:cxnLst/>
              <a:rect l="l" t="t" r="r" b="b"/>
              <a:pathLst>
                <a:path w="21307425" h="3697288">
                  <a:moveTo>
                    <a:pt x="0" y="0"/>
                  </a:moveTo>
                  <a:lnTo>
                    <a:pt x="21307425" y="0"/>
                  </a:lnTo>
                  <a:lnTo>
                    <a:pt x="21307425" y="3697288"/>
                  </a:lnTo>
                  <a:lnTo>
                    <a:pt x="0" y="3697288"/>
                  </a:lnTo>
                  <a:close/>
                </a:path>
              </a:pathLst>
            </a:custGeom>
            <a:solidFill>
              <a:srgbClr val="000000">
                <a:alpha val="0"/>
              </a:srgbClr>
            </a:solidFill>
          </p:spPr>
          <p:txBody>
            <a:bodyPr/>
            <a:lstStyle/>
            <a:p>
              <a:endParaRPr lang="en-IN"/>
            </a:p>
          </p:txBody>
        </p:sp>
        <p:sp>
          <p:nvSpPr>
            <p:cNvPr id="19" name="TextBox 19"/>
            <p:cNvSpPr txBox="1"/>
            <p:nvPr/>
          </p:nvSpPr>
          <p:spPr>
            <a:xfrm>
              <a:off x="0" y="-95250"/>
              <a:ext cx="21307425" cy="3792538"/>
            </a:xfrm>
            <a:prstGeom prst="rect">
              <a:avLst/>
            </a:prstGeom>
          </p:spPr>
          <p:txBody>
            <a:bodyPr lIns="0" tIns="0" rIns="0" bIns="0" rtlCol="0" anchor="t"/>
            <a:lstStyle/>
            <a:p>
              <a:pPr algn="l">
                <a:lnSpc>
                  <a:spcPts val="2687"/>
                </a:lnSpc>
              </a:pPr>
              <a:r>
                <a:rPr lang="en-US" sz="1687" dirty="0">
                  <a:solidFill>
                    <a:srgbClr val="FFFFFF"/>
                  </a:solidFill>
                  <a:latin typeface="Consolas"/>
                  <a:ea typeface="Consolas"/>
                  <a:cs typeface="Consolas"/>
                  <a:sym typeface="Consolas"/>
                </a:rPr>
                <a:t>SELECT </a:t>
              </a:r>
              <a:r>
                <a:rPr lang="en-US" sz="1687" dirty="0" err="1">
                  <a:solidFill>
                    <a:srgbClr val="FFFFFF"/>
                  </a:solidFill>
                  <a:latin typeface="Consolas"/>
                  <a:ea typeface="Consolas"/>
                  <a:cs typeface="Consolas"/>
                  <a:sym typeface="Consolas"/>
                </a:rPr>
                <a:t>Fat_Content</a:t>
              </a:r>
              <a:r>
                <a:rPr lang="en-US" sz="1687" dirty="0">
                  <a:solidFill>
                    <a:srgbClr val="FFFFFF"/>
                  </a:solidFill>
                  <a:latin typeface="Consolas"/>
                  <a:ea typeface="Consolas"/>
                  <a:cs typeface="Consolas"/>
                  <a:sym typeface="Consolas"/>
                </a:rPr>
                <a:t>, </a:t>
              </a:r>
              <a:br>
                <a:rPr lang="en-US" sz="1687" dirty="0">
                  <a:solidFill>
                    <a:srgbClr val="FFFFFF"/>
                  </a:solidFill>
                  <a:latin typeface="Consolas"/>
                  <a:ea typeface="Consolas"/>
                  <a:cs typeface="Consolas"/>
                  <a:sym typeface="Consolas"/>
                </a:rPr>
              </a:br>
              <a:r>
                <a:rPr lang="en-US" sz="1687" dirty="0">
                  <a:solidFill>
                    <a:srgbClr val="FFFFFF"/>
                  </a:solidFill>
                  <a:latin typeface="Consolas"/>
                  <a:ea typeface="Consolas"/>
                  <a:cs typeface="Consolas"/>
                  <a:sym typeface="Consolas"/>
                </a:rPr>
                <a:t>AVG(</a:t>
              </a:r>
              <a:r>
                <a:rPr lang="en-US" sz="1687" dirty="0" err="1">
                  <a:solidFill>
                    <a:srgbClr val="FFFFFF"/>
                  </a:solidFill>
                  <a:latin typeface="Consolas"/>
                  <a:ea typeface="Consolas"/>
                  <a:cs typeface="Consolas"/>
                  <a:sym typeface="Consolas"/>
                </a:rPr>
                <a:t>Avg_Sales</a:t>
              </a:r>
              <a:r>
                <a:rPr lang="en-US" sz="1687" dirty="0">
                  <a:solidFill>
                    <a:srgbClr val="FFFFFF"/>
                  </a:solidFill>
                  <a:latin typeface="Consolas"/>
                  <a:ea typeface="Consolas"/>
                  <a:cs typeface="Consolas"/>
                  <a:sym typeface="Consolas"/>
                </a:rPr>
                <a:t>) AS </a:t>
              </a:r>
              <a:r>
                <a:rPr lang="en-US" sz="1687" dirty="0" err="1">
                  <a:solidFill>
                    <a:srgbClr val="FFFFFF"/>
                  </a:solidFill>
                  <a:latin typeface="Consolas"/>
                  <a:ea typeface="Consolas"/>
                  <a:cs typeface="Consolas"/>
                  <a:sym typeface="Consolas"/>
                </a:rPr>
                <a:t>Average_Sales</a:t>
              </a:r>
              <a:r>
                <a:rPr lang="en-US" sz="1687" dirty="0">
                  <a:solidFill>
                    <a:srgbClr val="FFFFFF"/>
                  </a:solidFill>
                  <a:latin typeface="Consolas"/>
                  <a:ea typeface="Consolas"/>
                  <a:cs typeface="Consolas"/>
                  <a:sym typeface="Consolas"/>
                </a:rPr>
                <a:t> </a:t>
              </a:r>
              <a:br>
                <a:rPr lang="en-US" sz="1687" dirty="0">
                  <a:solidFill>
                    <a:srgbClr val="FFFFFF"/>
                  </a:solidFill>
                  <a:latin typeface="Consolas"/>
                  <a:ea typeface="Consolas"/>
                  <a:cs typeface="Consolas"/>
                  <a:sym typeface="Consolas"/>
                </a:rPr>
              </a:br>
              <a:r>
                <a:rPr lang="en-US" sz="1687" dirty="0">
                  <a:solidFill>
                    <a:srgbClr val="FFFFFF"/>
                  </a:solidFill>
                  <a:latin typeface="Consolas"/>
                  <a:ea typeface="Consolas"/>
                  <a:cs typeface="Consolas"/>
                  <a:sym typeface="Consolas"/>
                </a:rPr>
                <a:t>FROM </a:t>
              </a:r>
              <a:r>
                <a:rPr lang="en-US" sz="1687" dirty="0" err="1">
                  <a:solidFill>
                    <a:srgbClr val="FFFFFF"/>
                  </a:solidFill>
                  <a:latin typeface="Consolas"/>
                  <a:ea typeface="Consolas"/>
                  <a:cs typeface="Consolas"/>
                  <a:sym typeface="Consolas"/>
                </a:rPr>
                <a:t>Fat_Content_Analysis</a:t>
              </a:r>
              <a:r>
                <a:rPr lang="en-US" sz="1687" dirty="0">
                  <a:solidFill>
                    <a:srgbClr val="FFFFFF"/>
                  </a:solidFill>
                  <a:latin typeface="Consolas"/>
                  <a:ea typeface="Consolas"/>
                  <a:cs typeface="Consolas"/>
                  <a:sym typeface="Consolas"/>
                </a:rPr>
                <a:t> </a:t>
              </a:r>
              <a:br>
                <a:rPr lang="en-US" sz="1687" dirty="0">
                  <a:solidFill>
                    <a:srgbClr val="FFFFFF"/>
                  </a:solidFill>
                  <a:latin typeface="Consolas"/>
                  <a:ea typeface="Consolas"/>
                  <a:cs typeface="Consolas"/>
                  <a:sym typeface="Consolas"/>
                </a:rPr>
              </a:br>
              <a:r>
                <a:rPr lang="en-US" sz="1687" dirty="0">
                  <a:solidFill>
                    <a:srgbClr val="FFFFFF"/>
                  </a:solidFill>
                  <a:latin typeface="Consolas"/>
                  <a:ea typeface="Consolas"/>
                  <a:cs typeface="Consolas"/>
                  <a:sym typeface="Consolas"/>
                </a:rPr>
                <a:t>GROUP BY </a:t>
              </a:r>
              <a:br>
                <a:rPr lang="en-US" sz="1687" dirty="0">
                  <a:solidFill>
                    <a:srgbClr val="FFFFFF"/>
                  </a:solidFill>
                  <a:latin typeface="Consolas"/>
                  <a:ea typeface="Consolas"/>
                  <a:cs typeface="Consolas"/>
                  <a:sym typeface="Consolas"/>
                </a:rPr>
              </a:br>
              <a:r>
                <a:rPr lang="en-US" sz="1687" dirty="0" err="1">
                  <a:solidFill>
                    <a:srgbClr val="FFFFFF"/>
                  </a:solidFill>
                  <a:latin typeface="Consolas"/>
                  <a:ea typeface="Consolas"/>
                  <a:cs typeface="Consolas"/>
                  <a:sym typeface="Consolas"/>
                </a:rPr>
                <a:t>Fat_Content</a:t>
              </a:r>
              <a:r>
                <a:rPr lang="en-US" sz="1687" dirty="0">
                  <a:solidFill>
                    <a:srgbClr val="FFFFFF"/>
                  </a:solidFill>
                  <a:latin typeface="Consolas"/>
                  <a:ea typeface="Consolas"/>
                  <a:cs typeface="Consolas"/>
                  <a:sym typeface="Consolas"/>
                </a:rPr>
                <a:t>;</a:t>
              </a:r>
            </a:p>
            <a:p>
              <a:pPr algn="l">
                <a:lnSpc>
                  <a:spcPts val="2687"/>
                </a:lnSpc>
              </a:pPr>
              <a:endParaRPr lang="en-US" sz="1687" dirty="0">
                <a:solidFill>
                  <a:srgbClr val="FFFFFF"/>
                </a:solidFill>
                <a:latin typeface="Consolas"/>
                <a:ea typeface="Consolas"/>
                <a:cs typeface="Consolas"/>
                <a:sym typeface="Consolas"/>
              </a:endParaRPr>
            </a:p>
          </p:txBody>
        </p:sp>
      </p:grpSp>
      <p:grpSp>
        <p:nvGrpSpPr>
          <p:cNvPr id="20" name="Group 20"/>
          <p:cNvGrpSpPr/>
          <p:nvPr/>
        </p:nvGrpSpPr>
        <p:grpSpPr>
          <a:xfrm>
            <a:off x="947886" y="8808839"/>
            <a:ext cx="16392228" cy="693241"/>
            <a:chOff x="0" y="0"/>
            <a:chExt cx="21856303" cy="924322"/>
          </a:xfrm>
        </p:grpSpPr>
        <p:sp>
          <p:nvSpPr>
            <p:cNvPr id="21" name="Freeform 21"/>
            <p:cNvSpPr/>
            <p:nvPr/>
          </p:nvSpPr>
          <p:spPr>
            <a:xfrm>
              <a:off x="0" y="0"/>
              <a:ext cx="21856303" cy="924322"/>
            </a:xfrm>
            <a:custGeom>
              <a:avLst/>
              <a:gdLst/>
              <a:ahLst/>
              <a:cxnLst/>
              <a:rect l="l" t="t" r="r" b="b"/>
              <a:pathLst>
                <a:path w="21856303" h="924322">
                  <a:moveTo>
                    <a:pt x="0" y="0"/>
                  </a:moveTo>
                  <a:lnTo>
                    <a:pt x="21856303" y="0"/>
                  </a:lnTo>
                  <a:lnTo>
                    <a:pt x="21856303" y="924322"/>
                  </a:lnTo>
                  <a:lnTo>
                    <a:pt x="0" y="924322"/>
                  </a:lnTo>
                  <a:close/>
                </a:path>
              </a:pathLst>
            </a:custGeom>
            <a:solidFill>
              <a:srgbClr val="000000">
                <a:alpha val="0"/>
              </a:srgbClr>
            </a:solidFill>
          </p:spPr>
          <p:txBody>
            <a:bodyPr/>
            <a:lstStyle/>
            <a:p>
              <a:endParaRPr lang="en-IN"/>
            </a:p>
          </p:txBody>
        </p:sp>
        <p:sp>
          <p:nvSpPr>
            <p:cNvPr id="22" name="TextBox 22"/>
            <p:cNvSpPr txBox="1"/>
            <p:nvPr/>
          </p:nvSpPr>
          <p:spPr>
            <a:xfrm>
              <a:off x="0" y="-76200"/>
              <a:ext cx="21856303" cy="1000522"/>
            </a:xfrm>
            <a:prstGeom prst="rect">
              <a:avLst/>
            </a:prstGeom>
          </p:spPr>
          <p:txBody>
            <a:bodyPr lIns="0" tIns="0" rIns="0" bIns="0" rtlCol="0" anchor="t"/>
            <a:lstStyle/>
            <a:p>
              <a:pPr algn="l">
                <a:lnSpc>
                  <a:spcPts val="2687"/>
                </a:lnSpc>
              </a:pPr>
              <a:r>
                <a:rPr lang="en-US" sz="1687">
                  <a:solidFill>
                    <a:srgbClr val="FFFFFF"/>
                  </a:solidFill>
                  <a:latin typeface="Arimo"/>
                  <a:ea typeface="Arimo"/>
                  <a:cs typeface="Arimo"/>
                  <a:sym typeface="Arimo"/>
                </a:rPr>
                <a:t>This query helps Zepto understand which fat content categories are most popular among its customers, enabling informed decisions on product stocking and marketing strategies.</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7EEF9"/>
            </a:solidFill>
          </p:spPr>
          <p:txBody>
            <a:bodyPr/>
            <a:lstStyle/>
            <a:p>
              <a:endParaRPr lang="en-IN"/>
            </a:p>
          </p:txBody>
        </p:sp>
      </p:grpSp>
      <p:grpSp>
        <p:nvGrpSpPr>
          <p:cNvPr id="4" name="Group 4"/>
          <p:cNvGrpSpPr/>
          <p:nvPr/>
        </p:nvGrpSpPr>
        <p:grpSpPr>
          <a:xfrm>
            <a:off x="-40005"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E208E"/>
            </a:solidFill>
          </p:spPr>
          <p:txBody>
            <a:bodyPr/>
            <a:lstStyle/>
            <a:p>
              <a:endParaRPr lang="en-IN"/>
            </a:p>
          </p:txBody>
        </p:sp>
      </p:grpSp>
      <p:sp>
        <p:nvSpPr>
          <p:cNvPr id="6" name="Freeform 6"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txBody>
          <a:bodyPr/>
          <a:lstStyle/>
          <a:p>
            <a:endParaRPr lang="en-IN"/>
          </a:p>
        </p:txBody>
      </p:sp>
      <p:sp>
        <p:nvSpPr>
          <p:cNvPr id="7" name="Freeform 7"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txBody>
          <a:bodyPr/>
          <a:lstStyle/>
          <a:p>
            <a:endParaRPr lang="en-IN"/>
          </a:p>
        </p:txBody>
      </p:sp>
      <p:grpSp>
        <p:nvGrpSpPr>
          <p:cNvPr id="8" name="Group 8"/>
          <p:cNvGrpSpPr/>
          <p:nvPr/>
        </p:nvGrpSpPr>
        <p:grpSpPr>
          <a:xfrm>
            <a:off x="838200" y="482808"/>
            <a:ext cx="9643914" cy="2685743"/>
            <a:chOff x="-146248" y="0"/>
            <a:chExt cx="12858551" cy="3580990"/>
          </a:xfrm>
        </p:grpSpPr>
        <p:sp>
          <p:nvSpPr>
            <p:cNvPr id="9" name="Freeform 9"/>
            <p:cNvSpPr/>
            <p:nvPr/>
          </p:nvSpPr>
          <p:spPr>
            <a:xfrm>
              <a:off x="0" y="0"/>
              <a:ext cx="12712303" cy="3036676"/>
            </a:xfrm>
            <a:custGeom>
              <a:avLst/>
              <a:gdLst/>
              <a:ahLst/>
              <a:cxnLst/>
              <a:rect l="l" t="t" r="r" b="b"/>
              <a:pathLst>
                <a:path w="12712303" h="3036676">
                  <a:moveTo>
                    <a:pt x="0" y="0"/>
                  </a:moveTo>
                  <a:lnTo>
                    <a:pt x="12712303" y="0"/>
                  </a:lnTo>
                  <a:lnTo>
                    <a:pt x="12712303" y="3036676"/>
                  </a:lnTo>
                  <a:lnTo>
                    <a:pt x="0" y="3036676"/>
                  </a:lnTo>
                  <a:close/>
                </a:path>
              </a:pathLst>
            </a:custGeom>
            <a:solidFill>
              <a:srgbClr val="000000">
                <a:alpha val="0"/>
              </a:srgbClr>
            </a:solidFill>
          </p:spPr>
          <p:txBody>
            <a:bodyPr/>
            <a:lstStyle/>
            <a:p>
              <a:endParaRPr lang="en-IN"/>
            </a:p>
          </p:txBody>
        </p:sp>
        <p:sp>
          <p:nvSpPr>
            <p:cNvPr id="10" name="TextBox 10"/>
            <p:cNvSpPr txBox="1"/>
            <p:nvPr/>
          </p:nvSpPr>
          <p:spPr>
            <a:xfrm>
              <a:off x="-146248" y="515739"/>
              <a:ext cx="12712303" cy="3065251"/>
            </a:xfrm>
            <a:prstGeom prst="rect">
              <a:avLst/>
            </a:prstGeom>
          </p:spPr>
          <p:txBody>
            <a:bodyPr lIns="0" tIns="0" rIns="0" bIns="0" rtlCol="0" anchor="t"/>
            <a:lstStyle/>
            <a:p>
              <a:pPr algn="l">
                <a:lnSpc>
                  <a:spcPts val="6625"/>
                </a:lnSpc>
              </a:pPr>
              <a:r>
                <a:rPr lang="en-US" sz="5312" b="1" dirty="0">
                  <a:solidFill>
                    <a:srgbClr val="FFFFFF"/>
                  </a:solidFill>
                  <a:latin typeface="Alexandria Bold"/>
                  <a:ea typeface="Alexandria Bold"/>
                  <a:cs typeface="Alexandria Bold"/>
                  <a:sym typeface="Alexandria Bold"/>
                </a:rPr>
                <a:t>Expected Output : Total Sales by Fat Content</a:t>
              </a:r>
            </a:p>
          </p:txBody>
        </p:sp>
      </p:grpSp>
      <p:grpSp>
        <p:nvGrpSpPr>
          <p:cNvPr id="11" name="Group 11"/>
          <p:cNvGrpSpPr/>
          <p:nvPr/>
        </p:nvGrpSpPr>
        <p:grpSpPr>
          <a:xfrm>
            <a:off x="947886" y="2922240"/>
            <a:ext cx="9534228" cy="1646635"/>
            <a:chOff x="0" y="0"/>
            <a:chExt cx="12712303" cy="2195513"/>
          </a:xfrm>
        </p:grpSpPr>
        <p:sp>
          <p:nvSpPr>
            <p:cNvPr id="12" name="Freeform 12"/>
            <p:cNvSpPr/>
            <p:nvPr/>
          </p:nvSpPr>
          <p:spPr>
            <a:xfrm>
              <a:off x="0" y="0"/>
              <a:ext cx="12712303" cy="2195513"/>
            </a:xfrm>
            <a:custGeom>
              <a:avLst/>
              <a:gdLst/>
              <a:ahLst/>
              <a:cxnLst/>
              <a:rect l="l" t="t" r="r" b="b"/>
              <a:pathLst>
                <a:path w="12712303" h="2195513">
                  <a:moveTo>
                    <a:pt x="0" y="0"/>
                  </a:moveTo>
                  <a:lnTo>
                    <a:pt x="12712303" y="0"/>
                  </a:lnTo>
                  <a:lnTo>
                    <a:pt x="12712303" y="2195513"/>
                  </a:lnTo>
                  <a:lnTo>
                    <a:pt x="0" y="2195513"/>
                  </a:lnTo>
                  <a:close/>
                </a:path>
              </a:pathLst>
            </a:custGeom>
            <a:solidFill>
              <a:srgbClr val="000000">
                <a:alpha val="0"/>
              </a:srgbClr>
            </a:solidFill>
          </p:spPr>
          <p:txBody>
            <a:bodyPr/>
            <a:lstStyle/>
            <a:p>
              <a:endParaRPr lang="en-IN"/>
            </a:p>
          </p:txBody>
        </p:sp>
        <p:sp>
          <p:nvSpPr>
            <p:cNvPr id="13" name="TextBox 13"/>
            <p:cNvSpPr txBox="1"/>
            <p:nvPr/>
          </p:nvSpPr>
          <p:spPr>
            <a:xfrm>
              <a:off x="0" y="-76200"/>
              <a:ext cx="12712303" cy="2271713"/>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The expected output from the SQL query provides a clear overview of sales performance across different fat content categories. By comparing total sales, average sales, the number of items sold, and average ratings, Zepto can identify consumer preferences and trends.</a:t>
              </a:r>
            </a:p>
          </p:txBody>
        </p:sp>
      </p:grpSp>
      <p:grpSp>
        <p:nvGrpSpPr>
          <p:cNvPr id="14" name="Group 14"/>
          <p:cNvGrpSpPr/>
          <p:nvPr/>
        </p:nvGrpSpPr>
        <p:grpSpPr>
          <a:xfrm>
            <a:off x="943124" y="4853434"/>
            <a:ext cx="9543752" cy="3070026"/>
            <a:chOff x="0" y="0"/>
            <a:chExt cx="12725003" cy="4093368"/>
          </a:xfrm>
        </p:grpSpPr>
        <p:sp>
          <p:nvSpPr>
            <p:cNvPr id="15" name="Freeform 15"/>
            <p:cNvSpPr/>
            <p:nvPr/>
          </p:nvSpPr>
          <p:spPr>
            <a:xfrm>
              <a:off x="0" y="0"/>
              <a:ext cx="12725019" cy="4093464"/>
            </a:xfrm>
            <a:custGeom>
              <a:avLst/>
              <a:gdLst/>
              <a:ahLst/>
              <a:cxnLst/>
              <a:rect l="l" t="t" r="r" b="b"/>
              <a:pathLst>
                <a:path w="12725019" h="4093464">
                  <a:moveTo>
                    <a:pt x="0" y="150495"/>
                  </a:moveTo>
                  <a:cubicBezTo>
                    <a:pt x="0" y="67310"/>
                    <a:pt x="67564" y="0"/>
                    <a:pt x="150749" y="0"/>
                  </a:cubicBezTo>
                  <a:lnTo>
                    <a:pt x="12574270" y="0"/>
                  </a:lnTo>
                  <a:lnTo>
                    <a:pt x="12574270" y="6350"/>
                  </a:lnTo>
                  <a:lnTo>
                    <a:pt x="12574270" y="0"/>
                  </a:lnTo>
                  <a:cubicBezTo>
                    <a:pt x="12657455" y="0"/>
                    <a:pt x="12725019" y="67310"/>
                    <a:pt x="12725019" y="150495"/>
                  </a:cubicBezTo>
                  <a:lnTo>
                    <a:pt x="12718669" y="150495"/>
                  </a:lnTo>
                  <a:lnTo>
                    <a:pt x="12725019" y="150495"/>
                  </a:lnTo>
                  <a:lnTo>
                    <a:pt x="12725019" y="3942969"/>
                  </a:lnTo>
                  <a:lnTo>
                    <a:pt x="12718669" y="3942969"/>
                  </a:lnTo>
                  <a:lnTo>
                    <a:pt x="12725019" y="3942969"/>
                  </a:lnTo>
                  <a:cubicBezTo>
                    <a:pt x="12725019" y="4026027"/>
                    <a:pt x="12657455" y="4093464"/>
                    <a:pt x="12574270" y="4093464"/>
                  </a:cubicBezTo>
                  <a:lnTo>
                    <a:pt x="12574270" y="4087114"/>
                  </a:lnTo>
                  <a:lnTo>
                    <a:pt x="12574270" y="4093464"/>
                  </a:lnTo>
                  <a:lnTo>
                    <a:pt x="150749" y="4093464"/>
                  </a:lnTo>
                  <a:lnTo>
                    <a:pt x="150749" y="4087114"/>
                  </a:lnTo>
                  <a:lnTo>
                    <a:pt x="150749" y="4093464"/>
                  </a:lnTo>
                  <a:cubicBezTo>
                    <a:pt x="67564" y="4093337"/>
                    <a:pt x="0" y="4026027"/>
                    <a:pt x="0" y="3942969"/>
                  </a:cubicBezTo>
                  <a:lnTo>
                    <a:pt x="0" y="150495"/>
                  </a:lnTo>
                  <a:lnTo>
                    <a:pt x="6350" y="150495"/>
                  </a:lnTo>
                  <a:lnTo>
                    <a:pt x="0" y="150495"/>
                  </a:lnTo>
                  <a:moveTo>
                    <a:pt x="12700" y="150495"/>
                  </a:moveTo>
                  <a:lnTo>
                    <a:pt x="12700" y="3942969"/>
                  </a:lnTo>
                  <a:lnTo>
                    <a:pt x="6350" y="3942969"/>
                  </a:lnTo>
                  <a:lnTo>
                    <a:pt x="12700" y="3942969"/>
                  </a:lnTo>
                  <a:cubicBezTo>
                    <a:pt x="12700" y="4019042"/>
                    <a:pt x="74549" y="4080764"/>
                    <a:pt x="150749" y="4080764"/>
                  </a:cubicBezTo>
                  <a:lnTo>
                    <a:pt x="12574270" y="4080764"/>
                  </a:lnTo>
                  <a:cubicBezTo>
                    <a:pt x="12650470" y="4080764"/>
                    <a:pt x="12712319" y="4019042"/>
                    <a:pt x="12712319" y="3942969"/>
                  </a:cubicBezTo>
                  <a:lnTo>
                    <a:pt x="12712319" y="150495"/>
                  </a:lnTo>
                  <a:cubicBezTo>
                    <a:pt x="12712319" y="74422"/>
                    <a:pt x="12650470" y="12700"/>
                    <a:pt x="12574270" y="12700"/>
                  </a:cubicBezTo>
                  <a:lnTo>
                    <a:pt x="150749" y="12700"/>
                  </a:lnTo>
                  <a:lnTo>
                    <a:pt x="150749" y="6350"/>
                  </a:lnTo>
                  <a:lnTo>
                    <a:pt x="150749" y="12700"/>
                  </a:lnTo>
                  <a:cubicBezTo>
                    <a:pt x="74549" y="12700"/>
                    <a:pt x="12700" y="74422"/>
                    <a:pt x="12700" y="150495"/>
                  </a:cubicBezTo>
                  <a:close/>
                </a:path>
              </a:pathLst>
            </a:custGeom>
            <a:solidFill>
              <a:srgbClr val="FFFFFF">
                <a:alpha val="5490"/>
              </a:srgbClr>
            </a:solidFill>
          </p:spPr>
          <p:txBody>
            <a:bodyPr/>
            <a:lstStyle/>
            <a:p>
              <a:endParaRPr lang="en-IN"/>
            </a:p>
          </p:txBody>
        </p:sp>
      </p:grpSp>
      <p:grpSp>
        <p:nvGrpSpPr>
          <p:cNvPr id="16" name="Group 16"/>
          <p:cNvGrpSpPr/>
          <p:nvPr/>
        </p:nvGrpSpPr>
        <p:grpSpPr>
          <a:xfrm>
            <a:off x="1233648" y="5400377"/>
            <a:ext cx="9515178" cy="1151036"/>
            <a:chOff x="0" y="0"/>
            <a:chExt cx="12686903" cy="1534715"/>
          </a:xfrm>
        </p:grpSpPr>
        <p:sp>
          <p:nvSpPr>
            <p:cNvPr id="17" name="Freeform 17"/>
            <p:cNvSpPr/>
            <p:nvPr/>
          </p:nvSpPr>
          <p:spPr>
            <a:xfrm>
              <a:off x="0" y="0"/>
              <a:ext cx="12686919" cy="1534668"/>
            </a:xfrm>
            <a:custGeom>
              <a:avLst/>
              <a:gdLst/>
              <a:ahLst/>
              <a:cxnLst/>
              <a:rect l="l" t="t" r="r" b="b"/>
              <a:pathLst>
                <a:path w="12686919" h="1534668">
                  <a:moveTo>
                    <a:pt x="0" y="0"/>
                  </a:moveTo>
                  <a:lnTo>
                    <a:pt x="12686919" y="0"/>
                  </a:lnTo>
                  <a:lnTo>
                    <a:pt x="12686919" y="1534668"/>
                  </a:lnTo>
                  <a:lnTo>
                    <a:pt x="0" y="1534668"/>
                  </a:lnTo>
                  <a:close/>
                </a:path>
              </a:pathLst>
            </a:custGeom>
            <a:solidFill>
              <a:srgbClr val="FFFFFF">
                <a:alpha val="0"/>
              </a:srgbClr>
            </a:solidFill>
          </p:spPr>
          <p:txBody>
            <a:bodyPr/>
            <a:lstStyle/>
            <a:p>
              <a:endParaRPr lang="en-IN"/>
            </a:p>
          </p:txBody>
        </p:sp>
      </p:grpSp>
      <p:grpSp>
        <p:nvGrpSpPr>
          <p:cNvPr id="18" name="Group 18"/>
          <p:cNvGrpSpPr/>
          <p:nvPr/>
        </p:nvGrpSpPr>
        <p:grpSpPr>
          <a:xfrm>
            <a:off x="1215181" y="5031581"/>
            <a:ext cx="1541374" cy="823317"/>
            <a:chOff x="0" y="0"/>
            <a:chExt cx="2055165" cy="1097757"/>
          </a:xfrm>
        </p:grpSpPr>
        <p:sp>
          <p:nvSpPr>
            <p:cNvPr id="19" name="Freeform 19"/>
            <p:cNvSpPr/>
            <p:nvPr/>
          </p:nvSpPr>
          <p:spPr>
            <a:xfrm>
              <a:off x="0" y="0"/>
              <a:ext cx="2055165" cy="1097757"/>
            </a:xfrm>
            <a:custGeom>
              <a:avLst/>
              <a:gdLst/>
              <a:ahLst/>
              <a:cxnLst/>
              <a:rect l="l" t="t" r="r" b="b"/>
              <a:pathLst>
                <a:path w="2055165" h="1097757">
                  <a:moveTo>
                    <a:pt x="0" y="0"/>
                  </a:moveTo>
                  <a:lnTo>
                    <a:pt x="2055165" y="0"/>
                  </a:lnTo>
                  <a:lnTo>
                    <a:pt x="2055165" y="1097757"/>
                  </a:lnTo>
                  <a:lnTo>
                    <a:pt x="0" y="1097757"/>
                  </a:lnTo>
                  <a:close/>
                </a:path>
              </a:pathLst>
            </a:custGeom>
            <a:solidFill>
              <a:srgbClr val="000000">
                <a:alpha val="0"/>
              </a:srgbClr>
            </a:solidFill>
          </p:spPr>
          <p:txBody>
            <a:bodyPr/>
            <a:lstStyle/>
            <a:p>
              <a:endParaRPr lang="en-IN"/>
            </a:p>
          </p:txBody>
        </p:sp>
        <p:sp>
          <p:nvSpPr>
            <p:cNvPr id="20" name="TextBox 20"/>
            <p:cNvSpPr txBox="1"/>
            <p:nvPr/>
          </p:nvSpPr>
          <p:spPr>
            <a:xfrm>
              <a:off x="0" y="-76200"/>
              <a:ext cx="2055165" cy="1173957"/>
            </a:xfrm>
            <a:prstGeom prst="rect">
              <a:avLst/>
            </a:prstGeom>
          </p:spPr>
          <p:txBody>
            <a:bodyPr lIns="0" tIns="0" rIns="0" bIns="0" rtlCol="0" anchor="t"/>
            <a:lstStyle/>
            <a:p>
              <a:pPr algn="l">
                <a:lnSpc>
                  <a:spcPts val="3187"/>
                </a:lnSpc>
              </a:pPr>
              <a:r>
                <a:rPr lang="en-US" sz="2000" dirty="0" err="1">
                  <a:solidFill>
                    <a:srgbClr val="FFFFFF"/>
                  </a:solidFill>
                  <a:latin typeface="Arimo"/>
                  <a:ea typeface="Arimo"/>
                  <a:cs typeface="Arimo"/>
                  <a:sym typeface="Arimo"/>
                </a:rPr>
                <a:t>Fat_Content</a:t>
              </a:r>
              <a:endParaRPr lang="en-US" sz="2000" dirty="0">
                <a:solidFill>
                  <a:srgbClr val="FFFFFF"/>
                </a:solidFill>
                <a:latin typeface="Arimo"/>
                <a:ea typeface="Arimo"/>
                <a:cs typeface="Arimo"/>
                <a:sym typeface="Arimo"/>
              </a:endParaRPr>
            </a:p>
          </p:txBody>
        </p:sp>
      </p:grpSp>
      <p:grpSp>
        <p:nvGrpSpPr>
          <p:cNvPr id="21" name="Group 21"/>
          <p:cNvGrpSpPr/>
          <p:nvPr/>
        </p:nvGrpSpPr>
        <p:grpSpPr>
          <a:xfrm>
            <a:off x="3122860" y="5031581"/>
            <a:ext cx="1379041" cy="823317"/>
            <a:chOff x="0" y="0"/>
            <a:chExt cx="1838722" cy="1097757"/>
          </a:xfrm>
        </p:grpSpPr>
        <p:sp>
          <p:nvSpPr>
            <p:cNvPr id="22" name="Freeform 22"/>
            <p:cNvSpPr/>
            <p:nvPr/>
          </p:nvSpPr>
          <p:spPr>
            <a:xfrm>
              <a:off x="0" y="0"/>
              <a:ext cx="1838722" cy="1097757"/>
            </a:xfrm>
            <a:custGeom>
              <a:avLst/>
              <a:gdLst/>
              <a:ahLst/>
              <a:cxnLst/>
              <a:rect l="l" t="t" r="r" b="b"/>
              <a:pathLst>
                <a:path w="1838722" h="1097757">
                  <a:moveTo>
                    <a:pt x="0" y="0"/>
                  </a:moveTo>
                  <a:lnTo>
                    <a:pt x="1838722" y="0"/>
                  </a:lnTo>
                  <a:lnTo>
                    <a:pt x="1838722" y="1097757"/>
                  </a:lnTo>
                  <a:lnTo>
                    <a:pt x="0" y="1097757"/>
                  </a:lnTo>
                  <a:close/>
                </a:path>
              </a:pathLst>
            </a:custGeom>
            <a:solidFill>
              <a:srgbClr val="000000">
                <a:alpha val="0"/>
              </a:srgbClr>
            </a:solidFill>
          </p:spPr>
          <p:txBody>
            <a:bodyPr/>
            <a:lstStyle/>
            <a:p>
              <a:endParaRPr lang="en-IN"/>
            </a:p>
          </p:txBody>
        </p:sp>
        <p:sp>
          <p:nvSpPr>
            <p:cNvPr id="23" name="TextBox 23"/>
            <p:cNvSpPr txBox="1"/>
            <p:nvPr/>
          </p:nvSpPr>
          <p:spPr>
            <a:xfrm>
              <a:off x="0" y="-76200"/>
              <a:ext cx="1838722" cy="1173957"/>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Total_Sales</a:t>
              </a:r>
            </a:p>
          </p:txBody>
        </p:sp>
      </p:grpSp>
      <p:grpSp>
        <p:nvGrpSpPr>
          <p:cNvPr id="24" name="Group 24"/>
          <p:cNvGrpSpPr/>
          <p:nvPr/>
        </p:nvGrpSpPr>
        <p:grpSpPr>
          <a:xfrm>
            <a:off x="5025778" y="5031581"/>
            <a:ext cx="1379041" cy="411659"/>
            <a:chOff x="0" y="0"/>
            <a:chExt cx="1838722" cy="548878"/>
          </a:xfrm>
        </p:grpSpPr>
        <p:sp>
          <p:nvSpPr>
            <p:cNvPr id="25" name="Freeform 25"/>
            <p:cNvSpPr/>
            <p:nvPr/>
          </p:nvSpPr>
          <p:spPr>
            <a:xfrm>
              <a:off x="0" y="0"/>
              <a:ext cx="1838722" cy="548878"/>
            </a:xfrm>
            <a:custGeom>
              <a:avLst/>
              <a:gdLst/>
              <a:ahLst/>
              <a:cxnLst/>
              <a:rect l="l" t="t" r="r" b="b"/>
              <a:pathLst>
                <a:path w="1838722" h="548878">
                  <a:moveTo>
                    <a:pt x="0" y="0"/>
                  </a:moveTo>
                  <a:lnTo>
                    <a:pt x="1838722" y="0"/>
                  </a:lnTo>
                  <a:lnTo>
                    <a:pt x="1838722" y="548878"/>
                  </a:lnTo>
                  <a:lnTo>
                    <a:pt x="0" y="548878"/>
                  </a:lnTo>
                  <a:close/>
                </a:path>
              </a:pathLst>
            </a:custGeom>
            <a:solidFill>
              <a:srgbClr val="000000">
                <a:alpha val="0"/>
              </a:srgbClr>
            </a:solidFill>
          </p:spPr>
          <p:txBody>
            <a:bodyPr/>
            <a:lstStyle/>
            <a:p>
              <a:endParaRPr lang="en-IN"/>
            </a:p>
          </p:txBody>
        </p:sp>
        <p:sp>
          <p:nvSpPr>
            <p:cNvPr id="26" name="TextBox 26"/>
            <p:cNvSpPr txBox="1"/>
            <p:nvPr/>
          </p:nvSpPr>
          <p:spPr>
            <a:xfrm>
              <a:off x="0" y="-76200"/>
              <a:ext cx="183872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Avg_Sales</a:t>
              </a:r>
            </a:p>
          </p:txBody>
        </p:sp>
      </p:grpSp>
      <p:grpSp>
        <p:nvGrpSpPr>
          <p:cNvPr id="27" name="Group 27"/>
          <p:cNvGrpSpPr/>
          <p:nvPr/>
        </p:nvGrpSpPr>
        <p:grpSpPr>
          <a:xfrm>
            <a:off x="6928694" y="5031581"/>
            <a:ext cx="1379041" cy="823317"/>
            <a:chOff x="0" y="0"/>
            <a:chExt cx="1838722" cy="1097757"/>
          </a:xfrm>
        </p:grpSpPr>
        <p:sp>
          <p:nvSpPr>
            <p:cNvPr id="28" name="Freeform 28"/>
            <p:cNvSpPr/>
            <p:nvPr/>
          </p:nvSpPr>
          <p:spPr>
            <a:xfrm>
              <a:off x="0" y="0"/>
              <a:ext cx="1838722" cy="1097757"/>
            </a:xfrm>
            <a:custGeom>
              <a:avLst/>
              <a:gdLst/>
              <a:ahLst/>
              <a:cxnLst/>
              <a:rect l="l" t="t" r="r" b="b"/>
              <a:pathLst>
                <a:path w="1838722" h="1097757">
                  <a:moveTo>
                    <a:pt x="0" y="0"/>
                  </a:moveTo>
                  <a:lnTo>
                    <a:pt x="1838722" y="0"/>
                  </a:lnTo>
                  <a:lnTo>
                    <a:pt x="1838722" y="1097757"/>
                  </a:lnTo>
                  <a:lnTo>
                    <a:pt x="0" y="1097757"/>
                  </a:lnTo>
                  <a:close/>
                </a:path>
              </a:pathLst>
            </a:custGeom>
            <a:solidFill>
              <a:srgbClr val="000000">
                <a:alpha val="0"/>
              </a:srgbClr>
            </a:solidFill>
          </p:spPr>
          <p:txBody>
            <a:bodyPr/>
            <a:lstStyle/>
            <a:p>
              <a:endParaRPr lang="en-IN"/>
            </a:p>
          </p:txBody>
        </p:sp>
        <p:sp>
          <p:nvSpPr>
            <p:cNvPr id="29" name="TextBox 29"/>
            <p:cNvSpPr txBox="1"/>
            <p:nvPr/>
          </p:nvSpPr>
          <p:spPr>
            <a:xfrm>
              <a:off x="0" y="-76200"/>
              <a:ext cx="1838722" cy="1173957"/>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Number_of_Items</a:t>
              </a:r>
            </a:p>
          </p:txBody>
        </p:sp>
      </p:grpSp>
      <p:grpSp>
        <p:nvGrpSpPr>
          <p:cNvPr id="30" name="Group 30"/>
          <p:cNvGrpSpPr/>
          <p:nvPr/>
        </p:nvGrpSpPr>
        <p:grpSpPr>
          <a:xfrm>
            <a:off x="8831610" y="5031581"/>
            <a:ext cx="1383804" cy="823317"/>
            <a:chOff x="0" y="0"/>
            <a:chExt cx="1845072" cy="1097757"/>
          </a:xfrm>
        </p:grpSpPr>
        <p:sp>
          <p:nvSpPr>
            <p:cNvPr id="31" name="Freeform 31"/>
            <p:cNvSpPr/>
            <p:nvPr/>
          </p:nvSpPr>
          <p:spPr>
            <a:xfrm>
              <a:off x="0" y="0"/>
              <a:ext cx="1845072" cy="1097757"/>
            </a:xfrm>
            <a:custGeom>
              <a:avLst/>
              <a:gdLst/>
              <a:ahLst/>
              <a:cxnLst/>
              <a:rect l="l" t="t" r="r" b="b"/>
              <a:pathLst>
                <a:path w="1845072" h="1097757">
                  <a:moveTo>
                    <a:pt x="0" y="0"/>
                  </a:moveTo>
                  <a:lnTo>
                    <a:pt x="1845072" y="0"/>
                  </a:lnTo>
                  <a:lnTo>
                    <a:pt x="1845072" y="1097757"/>
                  </a:lnTo>
                  <a:lnTo>
                    <a:pt x="0" y="1097757"/>
                  </a:lnTo>
                  <a:close/>
                </a:path>
              </a:pathLst>
            </a:custGeom>
            <a:solidFill>
              <a:srgbClr val="000000">
                <a:alpha val="0"/>
              </a:srgbClr>
            </a:solidFill>
          </p:spPr>
          <p:txBody>
            <a:bodyPr/>
            <a:lstStyle/>
            <a:p>
              <a:endParaRPr lang="en-IN"/>
            </a:p>
          </p:txBody>
        </p:sp>
        <p:sp>
          <p:nvSpPr>
            <p:cNvPr id="32" name="TextBox 32"/>
            <p:cNvSpPr txBox="1"/>
            <p:nvPr/>
          </p:nvSpPr>
          <p:spPr>
            <a:xfrm>
              <a:off x="0" y="-76200"/>
              <a:ext cx="1845072" cy="1173957"/>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Avg_Rating</a:t>
              </a:r>
            </a:p>
          </p:txBody>
        </p:sp>
      </p:grpSp>
      <p:grpSp>
        <p:nvGrpSpPr>
          <p:cNvPr id="33" name="Group 33"/>
          <p:cNvGrpSpPr/>
          <p:nvPr/>
        </p:nvGrpSpPr>
        <p:grpSpPr>
          <a:xfrm>
            <a:off x="957411" y="6018759"/>
            <a:ext cx="9515178" cy="739379"/>
            <a:chOff x="0" y="0"/>
            <a:chExt cx="12686903" cy="985838"/>
          </a:xfrm>
        </p:grpSpPr>
        <p:sp>
          <p:nvSpPr>
            <p:cNvPr id="34" name="Freeform 34"/>
            <p:cNvSpPr/>
            <p:nvPr/>
          </p:nvSpPr>
          <p:spPr>
            <a:xfrm>
              <a:off x="0" y="0"/>
              <a:ext cx="12686919" cy="985901"/>
            </a:xfrm>
            <a:custGeom>
              <a:avLst/>
              <a:gdLst/>
              <a:ahLst/>
              <a:cxnLst/>
              <a:rect l="l" t="t" r="r" b="b"/>
              <a:pathLst>
                <a:path w="12686919" h="985901">
                  <a:moveTo>
                    <a:pt x="0" y="0"/>
                  </a:moveTo>
                  <a:lnTo>
                    <a:pt x="12686919" y="0"/>
                  </a:lnTo>
                  <a:lnTo>
                    <a:pt x="12686919" y="985901"/>
                  </a:lnTo>
                  <a:lnTo>
                    <a:pt x="0" y="985901"/>
                  </a:lnTo>
                  <a:close/>
                </a:path>
              </a:pathLst>
            </a:custGeom>
            <a:solidFill>
              <a:srgbClr val="000000">
                <a:alpha val="0"/>
              </a:srgbClr>
            </a:solidFill>
          </p:spPr>
          <p:txBody>
            <a:bodyPr/>
            <a:lstStyle/>
            <a:p>
              <a:endParaRPr lang="en-IN"/>
            </a:p>
          </p:txBody>
        </p:sp>
      </p:grpSp>
      <p:grpSp>
        <p:nvGrpSpPr>
          <p:cNvPr id="35" name="Group 35"/>
          <p:cNvGrpSpPr/>
          <p:nvPr/>
        </p:nvGrpSpPr>
        <p:grpSpPr>
          <a:xfrm>
            <a:off x="1215181" y="6182617"/>
            <a:ext cx="1383804" cy="411659"/>
            <a:chOff x="0" y="0"/>
            <a:chExt cx="1845072" cy="548878"/>
          </a:xfrm>
        </p:grpSpPr>
        <p:sp>
          <p:nvSpPr>
            <p:cNvPr id="36" name="Freeform 36"/>
            <p:cNvSpPr/>
            <p:nvPr/>
          </p:nvSpPr>
          <p:spPr>
            <a:xfrm>
              <a:off x="0" y="0"/>
              <a:ext cx="1845072" cy="548878"/>
            </a:xfrm>
            <a:custGeom>
              <a:avLst/>
              <a:gdLst/>
              <a:ahLst/>
              <a:cxnLst/>
              <a:rect l="l" t="t" r="r" b="b"/>
              <a:pathLst>
                <a:path w="1845072" h="548878">
                  <a:moveTo>
                    <a:pt x="0" y="0"/>
                  </a:moveTo>
                  <a:lnTo>
                    <a:pt x="1845072" y="0"/>
                  </a:lnTo>
                  <a:lnTo>
                    <a:pt x="1845072" y="548878"/>
                  </a:lnTo>
                  <a:lnTo>
                    <a:pt x="0" y="548878"/>
                  </a:lnTo>
                  <a:close/>
                </a:path>
              </a:pathLst>
            </a:custGeom>
            <a:solidFill>
              <a:srgbClr val="000000">
                <a:alpha val="0"/>
              </a:srgbClr>
            </a:solidFill>
          </p:spPr>
          <p:txBody>
            <a:bodyPr/>
            <a:lstStyle/>
            <a:p>
              <a:endParaRPr lang="en-IN"/>
            </a:p>
          </p:txBody>
        </p:sp>
        <p:sp>
          <p:nvSpPr>
            <p:cNvPr id="37" name="TextBox 37"/>
            <p:cNvSpPr txBox="1"/>
            <p:nvPr/>
          </p:nvSpPr>
          <p:spPr>
            <a:xfrm>
              <a:off x="0" y="-76200"/>
              <a:ext cx="184507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Low-Fat</a:t>
              </a:r>
            </a:p>
          </p:txBody>
        </p:sp>
      </p:grpSp>
      <p:grpSp>
        <p:nvGrpSpPr>
          <p:cNvPr id="38" name="Group 38"/>
          <p:cNvGrpSpPr/>
          <p:nvPr/>
        </p:nvGrpSpPr>
        <p:grpSpPr>
          <a:xfrm>
            <a:off x="3122860" y="6182617"/>
            <a:ext cx="1379041" cy="411659"/>
            <a:chOff x="0" y="0"/>
            <a:chExt cx="1838722" cy="548878"/>
          </a:xfrm>
        </p:grpSpPr>
        <p:sp>
          <p:nvSpPr>
            <p:cNvPr id="39" name="Freeform 39"/>
            <p:cNvSpPr/>
            <p:nvPr/>
          </p:nvSpPr>
          <p:spPr>
            <a:xfrm>
              <a:off x="0" y="0"/>
              <a:ext cx="1838722" cy="548878"/>
            </a:xfrm>
            <a:custGeom>
              <a:avLst/>
              <a:gdLst/>
              <a:ahLst/>
              <a:cxnLst/>
              <a:rect l="l" t="t" r="r" b="b"/>
              <a:pathLst>
                <a:path w="1838722" h="548878">
                  <a:moveTo>
                    <a:pt x="0" y="0"/>
                  </a:moveTo>
                  <a:lnTo>
                    <a:pt x="1838722" y="0"/>
                  </a:lnTo>
                  <a:lnTo>
                    <a:pt x="1838722" y="548878"/>
                  </a:lnTo>
                  <a:lnTo>
                    <a:pt x="0" y="548878"/>
                  </a:lnTo>
                  <a:close/>
                </a:path>
              </a:pathLst>
            </a:custGeom>
            <a:solidFill>
              <a:srgbClr val="000000">
                <a:alpha val="0"/>
              </a:srgbClr>
            </a:solidFill>
          </p:spPr>
          <p:txBody>
            <a:bodyPr/>
            <a:lstStyle/>
            <a:p>
              <a:endParaRPr lang="en-IN"/>
            </a:p>
          </p:txBody>
        </p:sp>
        <p:sp>
          <p:nvSpPr>
            <p:cNvPr id="40" name="TextBox 40"/>
            <p:cNvSpPr txBox="1"/>
            <p:nvPr/>
          </p:nvSpPr>
          <p:spPr>
            <a:xfrm>
              <a:off x="0" y="-76200"/>
              <a:ext cx="183872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500000</a:t>
              </a:r>
            </a:p>
          </p:txBody>
        </p:sp>
      </p:grpSp>
      <p:grpSp>
        <p:nvGrpSpPr>
          <p:cNvPr id="41" name="Group 41"/>
          <p:cNvGrpSpPr/>
          <p:nvPr/>
        </p:nvGrpSpPr>
        <p:grpSpPr>
          <a:xfrm>
            <a:off x="5025778" y="6182617"/>
            <a:ext cx="1379041" cy="411659"/>
            <a:chOff x="0" y="0"/>
            <a:chExt cx="1838722" cy="548878"/>
          </a:xfrm>
        </p:grpSpPr>
        <p:sp>
          <p:nvSpPr>
            <p:cNvPr id="42" name="Freeform 42"/>
            <p:cNvSpPr/>
            <p:nvPr/>
          </p:nvSpPr>
          <p:spPr>
            <a:xfrm>
              <a:off x="0" y="0"/>
              <a:ext cx="1838722" cy="548878"/>
            </a:xfrm>
            <a:custGeom>
              <a:avLst/>
              <a:gdLst/>
              <a:ahLst/>
              <a:cxnLst/>
              <a:rect l="l" t="t" r="r" b="b"/>
              <a:pathLst>
                <a:path w="1838722" h="548878">
                  <a:moveTo>
                    <a:pt x="0" y="0"/>
                  </a:moveTo>
                  <a:lnTo>
                    <a:pt x="1838722" y="0"/>
                  </a:lnTo>
                  <a:lnTo>
                    <a:pt x="1838722" y="548878"/>
                  </a:lnTo>
                  <a:lnTo>
                    <a:pt x="0" y="548878"/>
                  </a:lnTo>
                  <a:close/>
                </a:path>
              </a:pathLst>
            </a:custGeom>
            <a:solidFill>
              <a:srgbClr val="000000">
                <a:alpha val="0"/>
              </a:srgbClr>
            </a:solidFill>
          </p:spPr>
          <p:txBody>
            <a:bodyPr/>
            <a:lstStyle/>
            <a:p>
              <a:endParaRPr lang="en-IN"/>
            </a:p>
          </p:txBody>
        </p:sp>
        <p:sp>
          <p:nvSpPr>
            <p:cNvPr id="43" name="TextBox 43"/>
            <p:cNvSpPr txBox="1"/>
            <p:nvPr/>
          </p:nvSpPr>
          <p:spPr>
            <a:xfrm>
              <a:off x="0" y="-76200"/>
              <a:ext cx="183872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250</a:t>
              </a:r>
            </a:p>
          </p:txBody>
        </p:sp>
      </p:grpSp>
      <p:grpSp>
        <p:nvGrpSpPr>
          <p:cNvPr id="44" name="Group 44"/>
          <p:cNvGrpSpPr/>
          <p:nvPr/>
        </p:nvGrpSpPr>
        <p:grpSpPr>
          <a:xfrm>
            <a:off x="6928694" y="6182617"/>
            <a:ext cx="1379041" cy="411659"/>
            <a:chOff x="0" y="0"/>
            <a:chExt cx="1838722" cy="548878"/>
          </a:xfrm>
        </p:grpSpPr>
        <p:sp>
          <p:nvSpPr>
            <p:cNvPr id="45" name="Freeform 45"/>
            <p:cNvSpPr/>
            <p:nvPr/>
          </p:nvSpPr>
          <p:spPr>
            <a:xfrm>
              <a:off x="0" y="0"/>
              <a:ext cx="1838722" cy="548878"/>
            </a:xfrm>
            <a:custGeom>
              <a:avLst/>
              <a:gdLst/>
              <a:ahLst/>
              <a:cxnLst/>
              <a:rect l="l" t="t" r="r" b="b"/>
              <a:pathLst>
                <a:path w="1838722" h="548878">
                  <a:moveTo>
                    <a:pt x="0" y="0"/>
                  </a:moveTo>
                  <a:lnTo>
                    <a:pt x="1838722" y="0"/>
                  </a:lnTo>
                  <a:lnTo>
                    <a:pt x="1838722" y="548878"/>
                  </a:lnTo>
                  <a:lnTo>
                    <a:pt x="0" y="548878"/>
                  </a:lnTo>
                  <a:close/>
                </a:path>
              </a:pathLst>
            </a:custGeom>
            <a:solidFill>
              <a:srgbClr val="000000">
                <a:alpha val="0"/>
              </a:srgbClr>
            </a:solidFill>
          </p:spPr>
          <p:txBody>
            <a:bodyPr/>
            <a:lstStyle/>
            <a:p>
              <a:endParaRPr lang="en-IN"/>
            </a:p>
          </p:txBody>
        </p:sp>
        <p:sp>
          <p:nvSpPr>
            <p:cNvPr id="46" name="TextBox 46"/>
            <p:cNvSpPr txBox="1"/>
            <p:nvPr/>
          </p:nvSpPr>
          <p:spPr>
            <a:xfrm>
              <a:off x="0" y="-76200"/>
              <a:ext cx="183872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2000</a:t>
              </a:r>
            </a:p>
          </p:txBody>
        </p:sp>
      </p:grpSp>
      <p:grpSp>
        <p:nvGrpSpPr>
          <p:cNvPr id="47" name="Group 47"/>
          <p:cNvGrpSpPr/>
          <p:nvPr/>
        </p:nvGrpSpPr>
        <p:grpSpPr>
          <a:xfrm>
            <a:off x="8831610" y="6182617"/>
            <a:ext cx="1383804" cy="411659"/>
            <a:chOff x="0" y="0"/>
            <a:chExt cx="1845072" cy="548878"/>
          </a:xfrm>
        </p:grpSpPr>
        <p:sp>
          <p:nvSpPr>
            <p:cNvPr id="48" name="Freeform 48"/>
            <p:cNvSpPr/>
            <p:nvPr/>
          </p:nvSpPr>
          <p:spPr>
            <a:xfrm>
              <a:off x="0" y="0"/>
              <a:ext cx="1845072" cy="548878"/>
            </a:xfrm>
            <a:custGeom>
              <a:avLst/>
              <a:gdLst/>
              <a:ahLst/>
              <a:cxnLst/>
              <a:rect l="l" t="t" r="r" b="b"/>
              <a:pathLst>
                <a:path w="1845072" h="548878">
                  <a:moveTo>
                    <a:pt x="0" y="0"/>
                  </a:moveTo>
                  <a:lnTo>
                    <a:pt x="1845072" y="0"/>
                  </a:lnTo>
                  <a:lnTo>
                    <a:pt x="1845072" y="548878"/>
                  </a:lnTo>
                  <a:lnTo>
                    <a:pt x="0" y="548878"/>
                  </a:lnTo>
                  <a:close/>
                </a:path>
              </a:pathLst>
            </a:custGeom>
            <a:solidFill>
              <a:srgbClr val="000000">
                <a:alpha val="0"/>
              </a:srgbClr>
            </a:solidFill>
          </p:spPr>
          <p:txBody>
            <a:bodyPr/>
            <a:lstStyle/>
            <a:p>
              <a:endParaRPr lang="en-IN"/>
            </a:p>
          </p:txBody>
        </p:sp>
        <p:sp>
          <p:nvSpPr>
            <p:cNvPr id="49" name="TextBox 49"/>
            <p:cNvSpPr txBox="1"/>
            <p:nvPr/>
          </p:nvSpPr>
          <p:spPr>
            <a:xfrm>
              <a:off x="0" y="-76200"/>
              <a:ext cx="184507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4.3</a:t>
              </a:r>
            </a:p>
          </p:txBody>
        </p:sp>
      </p:grpSp>
      <p:grpSp>
        <p:nvGrpSpPr>
          <p:cNvPr id="50" name="Group 50"/>
          <p:cNvGrpSpPr/>
          <p:nvPr/>
        </p:nvGrpSpPr>
        <p:grpSpPr>
          <a:xfrm>
            <a:off x="957411" y="6758136"/>
            <a:ext cx="9515178" cy="1151036"/>
            <a:chOff x="0" y="0"/>
            <a:chExt cx="12686903" cy="1534715"/>
          </a:xfrm>
        </p:grpSpPr>
        <p:sp>
          <p:nvSpPr>
            <p:cNvPr id="51" name="Freeform 51"/>
            <p:cNvSpPr/>
            <p:nvPr/>
          </p:nvSpPr>
          <p:spPr>
            <a:xfrm>
              <a:off x="0" y="0"/>
              <a:ext cx="12686919" cy="1534668"/>
            </a:xfrm>
            <a:custGeom>
              <a:avLst/>
              <a:gdLst/>
              <a:ahLst/>
              <a:cxnLst/>
              <a:rect l="l" t="t" r="r" b="b"/>
              <a:pathLst>
                <a:path w="12686919" h="1534668">
                  <a:moveTo>
                    <a:pt x="0" y="0"/>
                  </a:moveTo>
                  <a:lnTo>
                    <a:pt x="12686919" y="0"/>
                  </a:lnTo>
                  <a:lnTo>
                    <a:pt x="12686919" y="1534668"/>
                  </a:lnTo>
                  <a:lnTo>
                    <a:pt x="0" y="1534668"/>
                  </a:lnTo>
                  <a:close/>
                </a:path>
              </a:pathLst>
            </a:custGeom>
            <a:solidFill>
              <a:srgbClr val="FFFFFF">
                <a:alpha val="0"/>
              </a:srgbClr>
            </a:solidFill>
          </p:spPr>
          <p:txBody>
            <a:bodyPr/>
            <a:lstStyle/>
            <a:p>
              <a:endParaRPr lang="en-IN"/>
            </a:p>
          </p:txBody>
        </p:sp>
      </p:grpSp>
      <p:grpSp>
        <p:nvGrpSpPr>
          <p:cNvPr id="52" name="Group 52"/>
          <p:cNvGrpSpPr/>
          <p:nvPr/>
        </p:nvGrpSpPr>
        <p:grpSpPr>
          <a:xfrm>
            <a:off x="1215181" y="6921996"/>
            <a:ext cx="1383804" cy="823317"/>
            <a:chOff x="0" y="0"/>
            <a:chExt cx="1845072" cy="1097757"/>
          </a:xfrm>
        </p:grpSpPr>
        <p:sp>
          <p:nvSpPr>
            <p:cNvPr id="53" name="Freeform 53"/>
            <p:cNvSpPr/>
            <p:nvPr/>
          </p:nvSpPr>
          <p:spPr>
            <a:xfrm>
              <a:off x="0" y="0"/>
              <a:ext cx="1845072" cy="1097757"/>
            </a:xfrm>
            <a:custGeom>
              <a:avLst/>
              <a:gdLst/>
              <a:ahLst/>
              <a:cxnLst/>
              <a:rect l="l" t="t" r="r" b="b"/>
              <a:pathLst>
                <a:path w="1845072" h="1097757">
                  <a:moveTo>
                    <a:pt x="0" y="0"/>
                  </a:moveTo>
                  <a:lnTo>
                    <a:pt x="1845072" y="0"/>
                  </a:lnTo>
                  <a:lnTo>
                    <a:pt x="1845072" y="1097757"/>
                  </a:lnTo>
                  <a:lnTo>
                    <a:pt x="0" y="1097757"/>
                  </a:lnTo>
                  <a:close/>
                </a:path>
              </a:pathLst>
            </a:custGeom>
            <a:solidFill>
              <a:srgbClr val="000000">
                <a:alpha val="0"/>
              </a:srgbClr>
            </a:solidFill>
          </p:spPr>
          <p:txBody>
            <a:bodyPr/>
            <a:lstStyle/>
            <a:p>
              <a:endParaRPr lang="en-IN"/>
            </a:p>
          </p:txBody>
        </p:sp>
        <p:sp>
          <p:nvSpPr>
            <p:cNvPr id="54" name="TextBox 54"/>
            <p:cNvSpPr txBox="1"/>
            <p:nvPr/>
          </p:nvSpPr>
          <p:spPr>
            <a:xfrm>
              <a:off x="0" y="-76200"/>
              <a:ext cx="1845072" cy="1173957"/>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Regular-Fat</a:t>
              </a:r>
            </a:p>
          </p:txBody>
        </p:sp>
      </p:grpSp>
      <p:grpSp>
        <p:nvGrpSpPr>
          <p:cNvPr id="55" name="Group 55"/>
          <p:cNvGrpSpPr/>
          <p:nvPr/>
        </p:nvGrpSpPr>
        <p:grpSpPr>
          <a:xfrm>
            <a:off x="3122860" y="6921996"/>
            <a:ext cx="1379041" cy="411659"/>
            <a:chOff x="0" y="0"/>
            <a:chExt cx="1838722" cy="548878"/>
          </a:xfrm>
        </p:grpSpPr>
        <p:sp>
          <p:nvSpPr>
            <p:cNvPr id="56" name="Freeform 56"/>
            <p:cNvSpPr/>
            <p:nvPr/>
          </p:nvSpPr>
          <p:spPr>
            <a:xfrm>
              <a:off x="0" y="0"/>
              <a:ext cx="1838722" cy="548878"/>
            </a:xfrm>
            <a:custGeom>
              <a:avLst/>
              <a:gdLst/>
              <a:ahLst/>
              <a:cxnLst/>
              <a:rect l="l" t="t" r="r" b="b"/>
              <a:pathLst>
                <a:path w="1838722" h="548878">
                  <a:moveTo>
                    <a:pt x="0" y="0"/>
                  </a:moveTo>
                  <a:lnTo>
                    <a:pt x="1838722" y="0"/>
                  </a:lnTo>
                  <a:lnTo>
                    <a:pt x="1838722" y="548878"/>
                  </a:lnTo>
                  <a:lnTo>
                    <a:pt x="0" y="548878"/>
                  </a:lnTo>
                  <a:close/>
                </a:path>
              </a:pathLst>
            </a:custGeom>
            <a:solidFill>
              <a:srgbClr val="000000">
                <a:alpha val="0"/>
              </a:srgbClr>
            </a:solidFill>
          </p:spPr>
          <p:txBody>
            <a:bodyPr/>
            <a:lstStyle/>
            <a:p>
              <a:endParaRPr lang="en-IN"/>
            </a:p>
          </p:txBody>
        </p:sp>
        <p:sp>
          <p:nvSpPr>
            <p:cNvPr id="57" name="TextBox 57"/>
            <p:cNvSpPr txBox="1"/>
            <p:nvPr/>
          </p:nvSpPr>
          <p:spPr>
            <a:xfrm>
              <a:off x="0" y="-76200"/>
              <a:ext cx="183872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300000</a:t>
              </a:r>
            </a:p>
          </p:txBody>
        </p:sp>
      </p:grpSp>
      <p:grpSp>
        <p:nvGrpSpPr>
          <p:cNvPr id="58" name="Group 58"/>
          <p:cNvGrpSpPr/>
          <p:nvPr/>
        </p:nvGrpSpPr>
        <p:grpSpPr>
          <a:xfrm>
            <a:off x="5025778" y="6921996"/>
            <a:ext cx="1379041" cy="411659"/>
            <a:chOff x="0" y="0"/>
            <a:chExt cx="1838722" cy="548878"/>
          </a:xfrm>
        </p:grpSpPr>
        <p:sp>
          <p:nvSpPr>
            <p:cNvPr id="59" name="Freeform 59"/>
            <p:cNvSpPr/>
            <p:nvPr/>
          </p:nvSpPr>
          <p:spPr>
            <a:xfrm>
              <a:off x="0" y="0"/>
              <a:ext cx="1838722" cy="548878"/>
            </a:xfrm>
            <a:custGeom>
              <a:avLst/>
              <a:gdLst/>
              <a:ahLst/>
              <a:cxnLst/>
              <a:rect l="l" t="t" r="r" b="b"/>
              <a:pathLst>
                <a:path w="1838722" h="548878">
                  <a:moveTo>
                    <a:pt x="0" y="0"/>
                  </a:moveTo>
                  <a:lnTo>
                    <a:pt x="1838722" y="0"/>
                  </a:lnTo>
                  <a:lnTo>
                    <a:pt x="1838722" y="548878"/>
                  </a:lnTo>
                  <a:lnTo>
                    <a:pt x="0" y="548878"/>
                  </a:lnTo>
                  <a:close/>
                </a:path>
              </a:pathLst>
            </a:custGeom>
            <a:solidFill>
              <a:srgbClr val="000000">
                <a:alpha val="0"/>
              </a:srgbClr>
            </a:solidFill>
          </p:spPr>
          <p:txBody>
            <a:bodyPr/>
            <a:lstStyle/>
            <a:p>
              <a:endParaRPr lang="en-IN"/>
            </a:p>
          </p:txBody>
        </p:sp>
        <p:sp>
          <p:nvSpPr>
            <p:cNvPr id="60" name="TextBox 60"/>
            <p:cNvSpPr txBox="1"/>
            <p:nvPr/>
          </p:nvSpPr>
          <p:spPr>
            <a:xfrm>
              <a:off x="0" y="-76200"/>
              <a:ext cx="183872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200</a:t>
              </a:r>
            </a:p>
          </p:txBody>
        </p:sp>
      </p:grpSp>
      <p:grpSp>
        <p:nvGrpSpPr>
          <p:cNvPr id="61" name="Group 61"/>
          <p:cNvGrpSpPr/>
          <p:nvPr/>
        </p:nvGrpSpPr>
        <p:grpSpPr>
          <a:xfrm>
            <a:off x="6928694" y="6921996"/>
            <a:ext cx="1379041" cy="411659"/>
            <a:chOff x="0" y="0"/>
            <a:chExt cx="1838722" cy="548878"/>
          </a:xfrm>
        </p:grpSpPr>
        <p:sp>
          <p:nvSpPr>
            <p:cNvPr id="62" name="Freeform 62"/>
            <p:cNvSpPr/>
            <p:nvPr/>
          </p:nvSpPr>
          <p:spPr>
            <a:xfrm>
              <a:off x="0" y="0"/>
              <a:ext cx="1838722" cy="548878"/>
            </a:xfrm>
            <a:custGeom>
              <a:avLst/>
              <a:gdLst/>
              <a:ahLst/>
              <a:cxnLst/>
              <a:rect l="l" t="t" r="r" b="b"/>
              <a:pathLst>
                <a:path w="1838722" h="548878">
                  <a:moveTo>
                    <a:pt x="0" y="0"/>
                  </a:moveTo>
                  <a:lnTo>
                    <a:pt x="1838722" y="0"/>
                  </a:lnTo>
                  <a:lnTo>
                    <a:pt x="1838722" y="548878"/>
                  </a:lnTo>
                  <a:lnTo>
                    <a:pt x="0" y="548878"/>
                  </a:lnTo>
                  <a:close/>
                </a:path>
              </a:pathLst>
            </a:custGeom>
            <a:solidFill>
              <a:srgbClr val="000000">
                <a:alpha val="0"/>
              </a:srgbClr>
            </a:solidFill>
          </p:spPr>
          <p:txBody>
            <a:bodyPr/>
            <a:lstStyle/>
            <a:p>
              <a:endParaRPr lang="en-IN"/>
            </a:p>
          </p:txBody>
        </p:sp>
        <p:sp>
          <p:nvSpPr>
            <p:cNvPr id="63" name="TextBox 63"/>
            <p:cNvSpPr txBox="1"/>
            <p:nvPr/>
          </p:nvSpPr>
          <p:spPr>
            <a:xfrm>
              <a:off x="0" y="-76200"/>
              <a:ext cx="183872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1500</a:t>
              </a:r>
            </a:p>
          </p:txBody>
        </p:sp>
      </p:grpSp>
      <p:grpSp>
        <p:nvGrpSpPr>
          <p:cNvPr id="64" name="Group 64"/>
          <p:cNvGrpSpPr/>
          <p:nvPr/>
        </p:nvGrpSpPr>
        <p:grpSpPr>
          <a:xfrm>
            <a:off x="8831610" y="6921996"/>
            <a:ext cx="1383804" cy="411659"/>
            <a:chOff x="0" y="0"/>
            <a:chExt cx="1845072" cy="548878"/>
          </a:xfrm>
        </p:grpSpPr>
        <p:sp>
          <p:nvSpPr>
            <p:cNvPr id="65" name="Freeform 65"/>
            <p:cNvSpPr/>
            <p:nvPr/>
          </p:nvSpPr>
          <p:spPr>
            <a:xfrm>
              <a:off x="0" y="0"/>
              <a:ext cx="1845072" cy="548878"/>
            </a:xfrm>
            <a:custGeom>
              <a:avLst/>
              <a:gdLst/>
              <a:ahLst/>
              <a:cxnLst/>
              <a:rect l="l" t="t" r="r" b="b"/>
              <a:pathLst>
                <a:path w="1845072" h="548878">
                  <a:moveTo>
                    <a:pt x="0" y="0"/>
                  </a:moveTo>
                  <a:lnTo>
                    <a:pt x="1845072" y="0"/>
                  </a:lnTo>
                  <a:lnTo>
                    <a:pt x="1845072" y="548878"/>
                  </a:lnTo>
                  <a:lnTo>
                    <a:pt x="0" y="548878"/>
                  </a:lnTo>
                  <a:close/>
                </a:path>
              </a:pathLst>
            </a:custGeom>
            <a:solidFill>
              <a:srgbClr val="000000">
                <a:alpha val="0"/>
              </a:srgbClr>
            </a:solidFill>
          </p:spPr>
          <p:txBody>
            <a:bodyPr/>
            <a:lstStyle/>
            <a:p>
              <a:endParaRPr lang="en-IN"/>
            </a:p>
          </p:txBody>
        </p:sp>
        <p:sp>
          <p:nvSpPr>
            <p:cNvPr id="66" name="TextBox 66"/>
            <p:cNvSpPr txBox="1"/>
            <p:nvPr/>
          </p:nvSpPr>
          <p:spPr>
            <a:xfrm>
              <a:off x="0" y="-76200"/>
              <a:ext cx="1845072" cy="625078"/>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4.1</a:t>
              </a:r>
            </a:p>
          </p:txBody>
        </p:sp>
      </p:grpSp>
      <p:grpSp>
        <p:nvGrpSpPr>
          <p:cNvPr id="67" name="Group 67"/>
          <p:cNvGrpSpPr/>
          <p:nvPr/>
        </p:nvGrpSpPr>
        <p:grpSpPr>
          <a:xfrm>
            <a:off x="947886" y="8208020"/>
            <a:ext cx="9534228" cy="1234976"/>
            <a:chOff x="0" y="0"/>
            <a:chExt cx="12712303" cy="1646635"/>
          </a:xfrm>
        </p:grpSpPr>
        <p:sp>
          <p:nvSpPr>
            <p:cNvPr id="68" name="Freeform 68"/>
            <p:cNvSpPr/>
            <p:nvPr/>
          </p:nvSpPr>
          <p:spPr>
            <a:xfrm>
              <a:off x="0" y="0"/>
              <a:ext cx="12712303" cy="1646635"/>
            </a:xfrm>
            <a:custGeom>
              <a:avLst/>
              <a:gdLst/>
              <a:ahLst/>
              <a:cxnLst/>
              <a:rect l="l" t="t" r="r" b="b"/>
              <a:pathLst>
                <a:path w="12712303" h="1646635">
                  <a:moveTo>
                    <a:pt x="0" y="0"/>
                  </a:moveTo>
                  <a:lnTo>
                    <a:pt x="12712303" y="0"/>
                  </a:lnTo>
                  <a:lnTo>
                    <a:pt x="12712303" y="1646635"/>
                  </a:lnTo>
                  <a:lnTo>
                    <a:pt x="0" y="1646635"/>
                  </a:lnTo>
                  <a:close/>
                </a:path>
              </a:pathLst>
            </a:custGeom>
            <a:solidFill>
              <a:srgbClr val="000000">
                <a:alpha val="0"/>
              </a:srgbClr>
            </a:solidFill>
          </p:spPr>
          <p:txBody>
            <a:bodyPr/>
            <a:lstStyle/>
            <a:p>
              <a:endParaRPr lang="en-IN"/>
            </a:p>
          </p:txBody>
        </p:sp>
        <p:sp>
          <p:nvSpPr>
            <p:cNvPr id="69" name="TextBox 69"/>
            <p:cNvSpPr txBox="1"/>
            <p:nvPr/>
          </p:nvSpPr>
          <p:spPr>
            <a:xfrm>
              <a:off x="0" y="-76200"/>
              <a:ext cx="12712303" cy="1722835"/>
            </a:xfrm>
            <a:prstGeom prst="rect">
              <a:avLst/>
            </a:prstGeom>
          </p:spPr>
          <p:txBody>
            <a:bodyPr lIns="0" tIns="0" rIns="0" bIns="0" rtlCol="0" anchor="t"/>
            <a:lstStyle/>
            <a:p>
              <a:pPr algn="l">
                <a:lnSpc>
                  <a:spcPts val="3187"/>
                </a:lnSpc>
              </a:pPr>
              <a:r>
                <a:rPr lang="en-US" sz="2000">
                  <a:solidFill>
                    <a:srgbClr val="FFFFFF"/>
                  </a:solidFill>
                  <a:latin typeface="Arimo"/>
                  <a:ea typeface="Arimo"/>
                  <a:cs typeface="Arimo"/>
                  <a:sym typeface="Arimo"/>
                </a:rPr>
                <a:t>This data-driven approach ensures that Zepto’s inventory and marketing strategies align with actual consumer demand, maximizing sales and customer satisfaction.</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7EEF9"/>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E208E"/>
            </a:solidFill>
          </p:spPr>
          <p:txBody>
            <a:bodyPr/>
            <a:lstStyle/>
            <a:p>
              <a:endParaRPr lang="en-IN"/>
            </a:p>
          </p:txBody>
        </p:sp>
      </p:grpSp>
      <p:sp>
        <p:nvSpPr>
          <p:cNvPr id="6" name="Freeform 6"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txBody>
          <a:bodyPr/>
          <a:lstStyle/>
          <a:p>
            <a:endParaRPr lang="en-IN"/>
          </a:p>
        </p:txBody>
      </p:sp>
      <p:sp>
        <p:nvSpPr>
          <p:cNvPr id="7" name="Freeform 7"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txBody>
          <a:bodyPr/>
          <a:lstStyle/>
          <a:p>
            <a:endParaRPr lang="en-IN"/>
          </a:p>
        </p:txBody>
      </p:sp>
      <p:grpSp>
        <p:nvGrpSpPr>
          <p:cNvPr id="8" name="Group 8"/>
          <p:cNvGrpSpPr/>
          <p:nvPr/>
        </p:nvGrpSpPr>
        <p:grpSpPr>
          <a:xfrm>
            <a:off x="944315" y="697484"/>
            <a:ext cx="9811492" cy="2426921"/>
            <a:chOff x="0" y="0"/>
            <a:chExt cx="13081989" cy="3235895"/>
          </a:xfrm>
        </p:grpSpPr>
        <p:sp>
          <p:nvSpPr>
            <p:cNvPr id="9" name="Freeform 9"/>
            <p:cNvSpPr/>
            <p:nvPr/>
          </p:nvSpPr>
          <p:spPr>
            <a:xfrm>
              <a:off x="0" y="0"/>
              <a:ext cx="13081989" cy="3235895"/>
            </a:xfrm>
            <a:custGeom>
              <a:avLst/>
              <a:gdLst/>
              <a:ahLst/>
              <a:cxnLst/>
              <a:rect l="l" t="t" r="r" b="b"/>
              <a:pathLst>
                <a:path w="13081989" h="3235895">
                  <a:moveTo>
                    <a:pt x="0" y="0"/>
                  </a:moveTo>
                  <a:lnTo>
                    <a:pt x="13081989" y="0"/>
                  </a:lnTo>
                  <a:lnTo>
                    <a:pt x="13081989" y="3235895"/>
                  </a:lnTo>
                  <a:lnTo>
                    <a:pt x="0" y="3235895"/>
                  </a:lnTo>
                  <a:close/>
                </a:path>
              </a:pathLst>
            </a:custGeom>
            <a:solidFill>
              <a:srgbClr val="000000">
                <a:alpha val="0"/>
              </a:srgbClr>
            </a:solidFill>
          </p:spPr>
          <p:txBody>
            <a:bodyPr/>
            <a:lstStyle/>
            <a:p>
              <a:endParaRPr lang="en-IN"/>
            </a:p>
          </p:txBody>
        </p:sp>
        <p:sp>
          <p:nvSpPr>
            <p:cNvPr id="10" name="TextBox 10"/>
            <p:cNvSpPr txBox="1"/>
            <p:nvPr/>
          </p:nvSpPr>
          <p:spPr>
            <a:xfrm>
              <a:off x="0" y="-38100"/>
              <a:ext cx="13081989" cy="3273995"/>
            </a:xfrm>
            <a:prstGeom prst="rect">
              <a:avLst/>
            </a:prstGeom>
          </p:spPr>
          <p:txBody>
            <a:bodyPr lIns="0" tIns="0" rIns="0" bIns="0" rtlCol="0" anchor="t"/>
            <a:lstStyle/>
            <a:p>
              <a:pPr algn="l">
                <a:lnSpc>
                  <a:spcPts val="6937"/>
                </a:lnSpc>
              </a:pPr>
              <a:r>
                <a:rPr lang="en-US" sz="5562" b="1">
                  <a:solidFill>
                    <a:srgbClr val="FFFFFF"/>
                  </a:solidFill>
                  <a:latin typeface="Alexandria Bold"/>
                  <a:ea typeface="Alexandria Bold"/>
                  <a:cs typeface="Alexandria Bold"/>
                  <a:sym typeface="Alexandria Bold"/>
                </a:rPr>
                <a:t>SQL Query: Total Sales by Item Type</a:t>
              </a:r>
            </a:p>
          </p:txBody>
        </p:sp>
      </p:grpSp>
      <p:grpSp>
        <p:nvGrpSpPr>
          <p:cNvPr id="11" name="Group 11"/>
          <p:cNvGrpSpPr/>
          <p:nvPr/>
        </p:nvGrpSpPr>
        <p:grpSpPr>
          <a:xfrm>
            <a:off x="944315" y="2922091"/>
            <a:ext cx="9541371" cy="1294805"/>
            <a:chOff x="0" y="0"/>
            <a:chExt cx="12721828" cy="1726407"/>
          </a:xfrm>
        </p:grpSpPr>
        <p:sp>
          <p:nvSpPr>
            <p:cNvPr id="12" name="Freeform 12"/>
            <p:cNvSpPr/>
            <p:nvPr/>
          </p:nvSpPr>
          <p:spPr>
            <a:xfrm>
              <a:off x="0" y="0"/>
              <a:ext cx="12721828" cy="1726407"/>
            </a:xfrm>
            <a:custGeom>
              <a:avLst/>
              <a:gdLst/>
              <a:ahLst/>
              <a:cxnLst/>
              <a:rect l="l" t="t" r="r" b="b"/>
              <a:pathLst>
                <a:path w="12721828" h="1726407">
                  <a:moveTo>
                    <a:pt x="0" y="0"/>
                  </a:moveTo>
                  <a:lnTo>
                    <a:pt x="12721828" y="0"/>
                  </a:lnTo>
                  <a:lnTo>
                    <a:pt x="12721828" y="1726407"/>
                  </a:lnTo>
                  <a:lnTo>
                    <a:pt x="0" y="1726407"/>
                  </a:lnTo>
                  <a:close/>
                </a:path>
              </a:pathLst>
            </a:custGeom>
            <a:solidFill>
              <a:srgbClr val="000000">
                <a:alpha val="0"/>
              </a:srgbClr>
            </a:solidFill>
          </p:spPr>
          <p:txBody>
            <a:bodyPr/>
            <a:lstStyle/>
            <a:p>
              <a:endParaRPr lang="en-IN"/>
            </a:p>
          </p:txBody>
        </p:sp>
        <p:sp>
          <p:nvSpPr>
            <p:cNvPr id="13" name="TextBox 13"/>
            <p:cNvSpPr txBox="1"/>
            <p:nvPr/>
          </p:nvSpPr>
          <p:spPr>
            <a:xfrm>
              <a:off x="0" y="-95250"/>
              <a:ext cx="12721828" cy="1821657"/>
            </a:xfrm>
            <a:prstGeom prst="rect">
              <a:avLst/>
            </a:prstGeom>
          </p:spPr>
          <p:txBody>
            <a:bodyPr lIns="0" tIns="0" rIns="0" bIns="0" rtlCol="0" anchor="t"/>
            <a:lstStyle/>
            <a:p>
              <a:pPr algn="l">
                <a:lnSpc>
                  <a:spcPts val="3374"/>
                </a:lnSpc>
              </a:pPr>
              <a:r>
                <a:rPr lang="en-US" sz="2062">
                  <a:solidFill>
                    <a:srgbClr val="FFFFFF"/>
                  </a:solidFill>
                  <a:latin typeface="Arimo"/>
                  <a:ea typeface="Arimo"/>
                  <a:cs typeface="Arimo"/>
                  <a:sym typeface="Arimo"/>
                </a:rPr>
                <a:t>This SQL query groups sales data by item type to identify popular product categories. It calculates total sales, average sales, the number of items sold, and average rating for each item type.</a:t>
              </a:r>
            </a:p>
          </p:txBody>
        </p:sp>
      </p:grpSp>
      <p:grpSp>
        <p:nvGrpSpPr>
          <p:cNvPr id="14" name="Group 14"/>
          <p:cNvGrpSpPr/>
          <p:nvPr/>
        </p:nvGrpSpPr>
        <p:grpSpPr>
          <a:xfrm>
            <a:off x="944315" y="4520356"/>
            <a:ext cx="9541371" cy="3857327"/>
            <a:chOff x="0" y="0"/>
            <a:chExt cx="12721828" cy="5143103"/>
          </a:xfrm>
        </p:grpSpPr>
        <p:sp>
          <p:nvSpPr>
            <p:cNvPr id="15" name="Freeform 15"/>
            <p:cNvSpPr/>
            <p:nvPr/>
          </p:nvSpPr>
          <p:spPr>
            <a:xfrm>
              <a:off x="0" y="0"/>
              <a:ext cx="12721844" cy="5143119"/>
            </a:xfrm>
            <a:custGeom>
              <a:avLst/>
              <a:gdLst/>
              <a:ahLst/>
              <a:cxnLst/>
              <a:rect l="l" t="t" r="r" b="b"/>
              <a:pathLst>
                <a:path w="12721844" h="5143119">
                  <a:moveTo>
                    <a:pt x="0" y="151130"/>
                  </a:moveTo>
                  <a:cubicBezTo>
                    <a:pt x="0" y="67691"/>
                    <a:pt x="67691" y="0"/>
                    <a:pt x="151130" y="0"/>
                  </a:cubicBezTo>
                  <a:lnTo>
                    <a:pt x="12570714" y="0"/>
                  </a:lnTo>
                  <a:cubicBezTo>
                    <a:pt x="12654153" y="0"/>
                    <a:pt x="12721844" y="67691"/>
                    <a:pt x="12721844" y="151130"/>
                  </a:cubicBezTo>
                  <a:lnTo>
                    <a:pt x="12721844" y="4991989"/>
                  </a:lnTo>
                  <a:cubicBezTo>
                    <a:pt x="12721844" y="5075428"/>
                    <a:pt x="12654153" y="5143119"/>
                    <a:pt x="12570714" y="5143119"/>
                  </a:cubicBezTo>
                  <a:lnTo>
                    <a:pt x="151130" y="5143119"/>
                  </a:lnTo>
                  <a:cubicBezTo>
                    <a:pt x="67691" y="5143119"/>
                    <a:pt x="0" y="5075428"/>
                    <a:pt x="0" y="4991989"/>
                  </a:cubicBezTo>
                  <a:close/>
                </a:path>
              </a:pathLst>
            </a:custGeom>
            <a:solidFill>
              <a:srgbClr val="0D173F"/>
            </a:solidFill>
          </p:spPr>
          <p:txBody>
            <a:bodyPr/>
            <a:lstStyle/>
            <a:p>
              <a:endParaRPr lang="en-IN"/>
            </a:p>
          </p:txBody>
        </p:sp>
      </p:grpSp>
      <p:grpSp>
        <p:nvGrpSpPr>
          <p:cNvPr id="16" name="Group 16"/>
          <p:cNvGrpSpPr/>
          <p:nvPr/>
        </p:nvGrpSpPr>
        <p:grpSpPr>
          <a:xfrm>
            <a:off x="930920" y="4520356"/>
            <a:ext cx="9568160" cy="3857327"/>
            <a:chOff x="0" y="0"/>
            <a:chExt cx="12757547" cy="5143103"/>
          </a:xfrm>
        </p:grpSpPr>
        <p:sp>
          <p:nvSpPr>
            <p:cNvPr id="17" name="Freeform 17"/>
            <p:cNvSpPr/>
            <p:nvPr/>
          </p:nvSpPr>
          <p:spPr>
            <a:xfrm>
              <a:off x="0" y="0"/>
              <a:ext cx="12757658" cy="5143119"/>
            </a:xfrm>
            <a:custGeom>
              <a:avLst/>
              <a:gdLst/>
              <a:ahLst/>
              <a:cxnLst/>
              <a:rect l="l" t="t" r="r" b="b"/>
              <a:pathLst>
                <a:path w="12757658" h="5143119">
                  <a:moveTo>
                    <a:pt x="0" y="53975"/>
                  </a:moveTo>
                  <a:cubicBezTo>
                    <a:pt x="0" y="24130"/>
                    <a:pt x="24130" y="0"/>
                    <a:pt x="53975" y="0"/>
                  </a:cubicBezTo>
                  <a:lnTo>
                    <a:pt x="12703683" y="0"/>
                  </a:lnTo>
                  <a:cubicBezTo>
                    <a:pt x="12733527" y="0"/>
                    <a:pt x="12757658" y="24130"/>
                    <a:pt x="12757658" y="53975"/>
                  </a:cubicBezTo>
                  <a:lnTo>
                    <a:pt x="12757658" y="5089144"/>
                  </a:lnTo>
                  <a:cubicBezTo>
                    <a:pt x="12757658" y="5118989"/>
                    <a:pt x="12733527" y="5143119"/>
                    <a:pt x="12703683" y="5143119"/>
                  </a:cubicBezTo>
                  <a:lnTo>
                    <a:pt x="53975" y="5143119"/>
                  </a:lnTo>
                  <a:cubicBezTo>
                    <a:pt x="24130" y="5143119"/>
                    <a:pt x="0" y="5118989"/>
                    <a:pt x="0" y="5089144"/>
                  </a:cubicBezTo>
                  <a:close/>
                </a:path>
              </a:pathLst>
            </a:custGeom>
            <a:solidFill>
              <a:srgbClr val="0D173F"/>
            </a:solidFill>
          </p:spPr>
          <p:txBody>
            <a:bodyPr/>
            <a:lstStyle/>
            <a:p>
              <a:endParaRPr lang="en-IN"/>
            </a:p>
          </p:txBody>
        </p:sp>
      </p:grpSp>
      <p:grpSp>
        <p:nvGrpSpPr>
          <p:cNvPr id="18" name="Group 18"/>
          <p:cNvGrpSpPr/>
          <p:nvPr/>
        </p:nvGrpSpPr>
        <p:grpSpPr>
          <a:xfrm>
            <a:off x="1200745" y="4722614"/>
            <a:ext cx="9028510" cy="3452812"/>
            <a:chOff x="0" y="0"/>
            <a:chExt cx="12038013" cy="4603750"/>
          </a:xfrm>
        </p:grpSpPr>
        <p:sp>
          <p:nvSpPr>
            <p:cNvPr id="19" name="Freeform 19"/>
            <p:cNvSpPr/>
            <p:nvPr/>
          </p:nvSpPr>
          <p:spPr>
            <a:xfrm>
              <a:off x="0" y="0"/>
              <a:ext cx="12038013" cy="4603750"/>
            </a:xfrm>
            <a:custGeom>
              <a:avLst/>
              <a:gdLst/>
              <a:ahLst/>
              <a:cxnLst/>
              <a:rect l="l" t="t" r="r" b="b"/>
              <a:pathLst>
                <a:path w="12038013" h="4603750">
                  <a:moveTo>
                    <a:pt x="0" y="0"/>
                  </a:moveTo>
                  <a:lnTo>
                    <a:pt x="12038013" y="0"/>
                  </a:lnTo>
                  <a:lnTo>
                    <a:pt x="12038013" y="4603750"/>
                  </a:lnTo>
                  <a:lnTo>
                    <a:pt x="0" y="4603750"/>
                  </a:lnTo>
                  <a:close/>
                </a:path>
              </a:pathLst>
            </a:custGeom>
            <a:solidFill>
              <a:srgbClr val="000000">
                <a:alpha val="0"/>
              </a:srgbClr>
            </a:solidFill>
          </p:spPr>
          <p:txBody>
            <a:bodyPr/>
            <a:lstStyle/>
            <a:p>
              <a:endParaRPr lang="en-IN"/>
            </a:p>
          </p:txBody>
        </p:sp>
        <p:sp>
          <p:nvSpPr>
            <p:cNvPr id="20" name="TextBox 20"/>
            <p:cNvSpPr txBox="1"/>
            <p:nvPr/>
          </p:nvSpPr>
          <p:spPr>
            <a:xfrm>
              <a:off x="0" y="-123825"/>
              <a:ext cx="12038013" cy="4727575"/>
            </a:xfrm>
            <a:prstGeom prst="rect">
              <a:avLst/>
            </a:prstGeom>
          </p:spPr>
          <p:txBody>
            <a:bodyPr lIns="0" tIns="0" rIns="0" bIns="0" rtlCol="0" anchor="t"/>
            <a:lstStyle/>
            <a:p>
              <a:pPr algn="l">
                <a:lnSpc>
                  <a:spcPts val="3374"/>
                </a:lnSpc>
              </a:pPr>
              <a:r>
                <a:rPr lang="en-US" sz="2062" dirty="0">
                  <a:solidFill>
                    <a:srgbClr val="FFFFFF"/>
                  </a:solidFill>
                  <a:latin typeface="Consolas"/>
                  <a:ea typeface="Consolas"/>
                  <a:cs typeface="Consolas"/>
                  <a:sym typeface="Consolas"/>
                </a:rPr>
                <a:t>SELECT </a:t>
              </a:r>
              <a:r>
                <a:rPr lang="en-US" sz="2062" dirty="0" err="1">
                  <a:solidFill>
                    <a:srgbClr val="FFFFFF"/>
                  </a:solidFill>
                  <a:latin typeface="Consolas"/>
                  <a:ea typeface="Consolas"/>
                  <a:cs typeface="Consolas"/>
                  <a:sym typeface="Consolas"/>
                </a:rPr>
                <a:t>Item_Type</a:t>
              </a:r>
              <a:r>
                <a:rPr lang="en-US" sz="2062" dirty="0">
                  <a:solidFill>
                    <a:srgbClr val="FFFFFF"/>
                  </a:solidFill>
                  <a:latin typeface="Consolas"/>
                  <a:ea typeface="Consolas"/>
                  <a:cs typeface="Consolas"/>
                  <a:sym typeface="Consolas"/>
                </a:rPr>
                <a:t>,</a:t>
              </a:r>
            </a:p>
            <a:p>
              <a:pPr algn="l">
                <a:lnSpc>
                  <a:spcPts val="3374"/>
                </a:lnSpc>
              </a:pPr>
              <a:r>
                <a:rPr lang="en-US" sz="2062" dirty="0">
                  <a:solidFill>
                    <a:srgbClr val="FFFFFF"/>
                  </a:solidFill>
                  <a:latin typeface="Consolas"/>
                  <a:ea typeface="Consolas"/>
                  <a:cs typeface="Consolas"/>
                  <a:sym typeface="Consolas"/>
                </a:rPr>
                <a:t>       SUM(Sales) AS </a:t>
              </a:r>
              <a:r>
                <a:rPr lang="en-US" sz="2062" dirty="0" err="1">
                  <a:solidFill>
                    <a:srgbClr val="FFFFFF"/>
                  </a:solidFill>
                  <a:latin typeface="Consolas"/>
                  <a:ea typeface="Consolas"/>
                  <a:cs typeface="Consolas"/>
                  <a:sym typeface="Consolas"/>
                </a:rPr>
                <a:t>Total_Sales</a:t>
              </a:r>
              <a:r>
                <a:rPr lang="en-US" sz="2062" dirty="0">
                  <a:solidFill>
                    <a:srgbClr val="FFFFFF"/>
                  </a:solidFill>
                  <a:latin typeface="Consolas"/>
                  <a:ea typeface="Consolas"/>
                  <a:cs typeface="Consolas"/>
                  <a:sym typeface="Consolas"/>
                </a:rPr>
                <a:t>,</a:t>
              </a:r>
            </a:p>
            <a:p>
              <a:pPr algn="l">
                <a:lnSpc>
                  <a:spcPts val="3374"/>
                </a:lnSpc>
              </a:pPr>
              <a:r>
                <a:rPr lang="en-US" sz="2062" dirty="0">
                  <a:solidFill>
                    <a:srgbClr val="FFFFFF"/>
                  </a:solidFill>
                  <a:latin typeface="Consolas"/>
                  <a:ea typeface="Consolas"/>
                  <a:cs typeface="Consolas"/>
                  <a:sym typeface="Consolas"/>
                </a:rPr>
                <a:t>       AVG(Sales) AS </a:t>
              </a:r>
              <a:r>
                <a:rPr lang="en-US" sz="2062" dirty="0" err="1">
                  <a:solidFill>
                    <a:srgbClr val="FFFFFF"/>
                  </a:solidFill>
                  <a:latin typeface="Consolas"/>
                  <a:ea typeface="Consolas"/>
                  <a:cs typeface="Consolas"/>
                  <a:sym typeface="Consolas"/>
                </a:rPr>
                <a:t>Avg_Sales</a:t>
              </a:r>
              <a:r>
                <a:rPr lang="en-US" sz="2062" dirty="0">
                  <a:solidFill>
                    <a:srgbClr val="FFFFFF"/>
                  </a:solidFill>
                  <a:latin typeface="Consolas"/>
                  <a:ea typeface="Consolas"/>
                  <a:cs typeface="Consolas"/>
                  <a:sym typeface="Consolas"/>
                </a:rPr>
                <a:t>,</a:t>
              </a:r>
            </a:p>
            <a:p>
              <a:pPr algn="l">
                <a:lnSpc>
                  <a:spcPts val="3374"/>
                </a:lnSpc>
              </a:pPr>
              <a:r>
                <a:rPr lang="en-US" sz="2062" dirty="0">
                  <a:solidFill>
                    <a:srgbClr val="FFFFFF"/>
                  </a:solidFill>
                  <a:latin typeface="Consolas"/>
                  <a:ea typeface="Consolas"/>
                  <a:cs typeface="Consolas"/>
                  <a:sym typeface="Consolas"/>
                </a:rPr>
                <a:t>       COUNT(</a:t>
              </a:r>
              <a:r>
                <a:rPr lang="en-US" sz="2062" dirty="0" err="1">
                  <a:solidFill>
                    <a:srgbClr val="FFFFFF"/>
                  </a:solidFill>
                  <a:latin typeface="Consolas"/>
                  <a:ea typeface="Consolas"/>
                  <a:cs typeface="Consolas"/>
                  <a:sym typeface="Consolas"/>
                </a:rPr>
                <a:t>Item_ID</a:t>
              </a:r>
              <a:r>
                <a:rPr lang="en-US" sz="2062" dirty="0">
                  <a:solidFill>
                    <a:srgbClr val="FFFFFF"/>
                  </a:solidFill>
                  <a:latin typeface="Consolas"/>
                  <a:ea typeface="Consolas"/>
                  <a:cs typeface="Consolas"/>
                  <a:sym typeface="Consolas"/>
                </a:rPr>
                <a:t>) AS </a:t>
              </a:r>
              <a:r>
                <a:rPr lang="en-US" sz="2062" dirty="0" err="1">
                  <a:solidFill>
                    <a:srgbClr val="FFFFFF"/>
                  </a:solidFill>
                  <a:latin typeface="Consolas"/>
                  <a:ea typeface="Consolas"/>
                  <a:cs typeface="Consolas"/>
                  <a:sym typeface="Consolas"/>
                </a:rPr>
                <a:t>Number_of_Items</a:t>
              </a:r>
              <a:r>
                <a:rPr lang="en-US" sz="2062" dirty="0">
                  <a:solidFill>
                    <a:srgbClr val="FFFFFF"/>
                  </a:solidFill>
                  <a:latin typeface="Consolas"/>
                  <a:ea typeface="Consolas"/>
                  <a:cs typeface="Consolas"/>
                  <a:sym typeface="Consolas"/>
                </a:rPr>
                <a:t>,</a:t>
              </a:r>
            </a:p>
            <a:p>
              <a:pPr algn="l">
                <a:lnSpc>
                  <a:spcPts val="3374"/>
                </a:lnSpc>
              </a:pPr>
              <a:r>
                <a:rPr lang="en-US" sz="2062" dirty="0">
                  <a:solidFill>
                    <a:srgbClr val="FFFFFF"/>
                  </a:solidFill>
                  <a:latin typeface="Consolas"/>
                  <a:ea typeface="Consolas"/>
                  <a:cs typeface="Consolas"/>
                  <a:sym typeface="Consolas"/>
                </a:rPr>
                <a:t>       AVG(Rating) AS </a:t>
              </a:r>
              <a:r>
                <a:rPr lang="en-US" sz="2062" dirty="0" err="1">
                  <a:solidFill>
                    <a:srgbClr val="FFFFFF"/>
                  </a:solidFill>
                  <a:latin typeface="Consolas"/>
                  <a:ea typeface="Consolas"/>
                  <a:cs typeface="Consolas"/>
                  <a:sym typeface="Consolas"/>
                </a:rPr>
                <a:t>Avg_Rating</a:t>
              </a:r>
              <a:endParaRPr lang="en-US" sz="2062" dirty="0">
                <a:solidFill>
                  <a:srgbClr val="FFFFFF"/>
                </a:solidFill>
                <a:latin typeface="Consolas"/>
                <a:ea typeface="Consolas"/>
                <a:cs typeface="Consolas"/>
                <a:sym typeface="Consolas"/>
              </a:endParaRPr>
            </a:p>
            <a:p>
              <a:pPr algn="l">
                <a:lnSpc>
                  <a:spcPts val="3374"/>
                </a:lnSpc>
              </a:pPr>
              <a:r>
                <a:rPr lang="en-US" sz="2062" dirty="0">
                  <a:solidFill>
                    <a:srgbClr val="FFFFFF"/>
                  </a:solidFill>
                  <a:latin typeface="Consolas"/>
                  <a:ea typeface="Consolas"/>
                  <a:cs typeface="Consolas"/>
                  <a:sym typeface="Consolas"/>
                </a:rPr>
                <a:t>FROM </a:t>
              </a:r>
              <a:r>
                <a:rPr lang="en-US" sz="2062" dirty="0" err="1">
                  <a:solidFill>
                    <a:srgbClr val="FFFFFF"/>
                  </a:solidFill>
                  <a:latin typeface="Consolas"/>
                  <a:ea typeface="Consolas"/>
                  <a:cs typeface="Consolas"/>
                  <a:sym typeface="Consolas"/>
                </a:rPr>
                <a:t>sales_data</a:t>
              </a:r>
              <a:endParaRPr lang="en-US" sz="2062" dirty="0">
                <a:solidFill>
                  <a:srgbClr val="FFFFFF"/>
                </a:solidFill>
                <a:latin typeface="Consolas"/>
                <a:ea typeface="Consolas"/>
                <a:cs typeface="Consolas"/>
                <a:sym typeface="Consolas"/>
              </a:endParaRPr>
            </a:p>
            <a:p>
              <a:pPr algn="l">
                <a:lnSpc>
                  <a:spcPts val="3374"/>
                </a:lnSpc>
              </a:pPr>
              <a:r>
                <a:rPr lang="en-US" sz="2062" dirty="0">
                  <a:solidFill>
                    <a:srgbClr val="FFFFFF"/>
                  </a:solidFill>
                  <a:latin typeface="Consolas"/>
                  <a:ea typeface="Consolas"/>
                  <a:cs typeface="Consolas"/>
                  <a:sym typeface="Consolas"/>
                </a:rPr>
                <a:t>GROUP BY </a:t>
              </a:r>
              <a:r>
                <a:rPr lang="en-US" sz="2062" dirty="0" err="1">
                  <a:solidFill>
                    <a:srgbClr val="FFFFFF"/>
                  </a:solidFill>
                  <a:latin typeface="Consolas"/>
                  <a:ea typeface="Consolas"/>
                  <a:cs typeface="Consolas"/>
                  <a:sym typeface="Consolas"/>
                </a:rPr>
                <a:t>Item_Type</a:t>
              </a:r>
              <a:r>
                <a:rPr lang="en-US" sz="2062" dirty="0">
                  <a:solidFill>
                    <a:srgbClr val="FFFFFF"/>
                  </a:solidFill>
                  <a:latin typeface="Consolas"/>
                  <a:ea typeface="Consolas"/>
                  <a:cs typeface="Consolas"/>
                  <a:sym typeface="Consolas"/>
                </a:rPr>
                <a:t>;</a:t>
              </a:r>
            </a:p>
            <a:p>
              <a:pPr algn="l">
                <a:lnSpc>
                  <a:spcPts val="3374"/>
                </a:lnSpc>
              </a:pPr>
              <a:endParaRPr lang="en-US" sz="2062" dirty="0">
                <a:solidFill>
                  <a:srgbClr val="FFFFFF"/>
                </a:solidFill>
                <a:latin typeface="Consolas"/>
                <a:ea typeface="Consolas"/>
                <a:cs typeface="Consolas"/>
                <a:sym typeface="Consolas"/>
              </a:endParaRPr>
            </a:p>
          </p:txBody>
        </p:sp>
      </p:grpSp>
      <p:grpSp>
        <p:nvGrpSpPr>
          <p:cNvPr id="21" name="Group 21"/>
          <p:cNvGrpSpPr/>
          <p:nvPr/>
        </p:nvGrpSpPr>
        <p:grpSpPr>
          <a:xfrm>
            <a:off x="944315" y="8681145"/>
            <a:ext cx="9541371" cy="863204"/>
            <a:chOff x="0" y="0"/>
            <a:chExt cx="12721828" cy="1150938"/>
          </a:xfrm>
        </p:grpSpPr>
        <p:sp>
          <p:nvSpPr>
            <p:cNvPr id="22" name="Freeform 22"/>
            <p:cNvSpPr/>
            <p:nvPr/>
          </p:nvSpPr>
          <p:spPr>
            <a:xfrm>
              <a:off x="0" y="0"/>
              <a:ext cx="12721828" cy="1150938"/>
            </a:xfrm>
            <a:custGeom>
              <a:avLst/>
              <a:gdLst/>
              <a:ahLst/>
              <a:cxnLst/>
              <a:rect l="l" t="t" r="r" b="b"/>
              <a:pathLst>
                <a:path w="12721828" h="1150938">
                  <a:moveTo>
                    <a:pt x="0" y="0"/>
                  </a:moveTo>
                  <a:lnTo>
                    <a:pt x="12721828" y="0"/>
                  </a:lnTo>
                  <a:lnTo>
                    <a:pt x="12721828" y="1150938"/>
                  </a:lnTo>
                  <a:lnTo>
                    <a:pt x="0" y="1150938"/>
                  </a:lnTo>
                  <a:close/>
                </a:path>
              </a:pathLst>
            </a:custGeom>
            <a:solidFill>
              <a:srgbClr val="000000">
                <a:alpha val="0"/>
              </a:srgbClr>
            </a:solidFill>
          </p:spPr>
          <p:txBody>
            <a:bodyPr/>
            <a:lstStyle/>
            <a:p>
              <a:endParaRPr lang="en-IN"/>
            </a:p>
          </p:txBody>
        </p:sp>
        <p:sp>
          <p:nvSpPr>
            <p:cNvPr id="23" name="TextBox 23"/>
            <p:cNvSpPr txBox="1"/>
            <p:nvPr/>
          </p:nvSpPr>
          <p:spPr>
            <a:xfrm>
              <a:off x="0" y="-95250"/>
              <a:ext cx="12721828" cy="1246188"/>
            </a:xfrm>
            <a:prstGeom prst="rect">
              <a:avLst/>
            </a:prstGeom>
          </p:spPr>
          <p:txBody>
            <a:bodyPr lIns="0" tIns="0" rIns="0" bIns="0" rtlCol="0" anchor="t"/>
            <a:lstStyle/>
            <a:p>
              <a:pPr algn="l">
                <a:lnSpc>
                  <a:spcPts val="3374"/>
                </a:lnSpc>
              </a:pPr>
              <a:r>
                <a:rPr lang="en-US" sz="2062">
                  <a:solidFill>
                    <a:srgbClr val="FFFFFF"/>
                  </a:solidFill>
                  <a:latin typeface="Arimo"/>
                  <a:ea typeface="Arimo"/>
                  <a:cs typeface="Arimo"/>
                  <a:sym typeface="Arimo"/>
                </a:rPr>
                <a:t>Understanding top-selling item types helps Zepto improve product offerings and marketing to meet customer demand.</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7EEF9"/>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E208E"/>
            </a:solidFill>
          </p:spPr>
          <p:txBody>
            <a:bodyPr/>
            <a:lstStyle/>
            <a:p>
              <a:endParaRPr lang="en-IN"/>
            </a:p>
          </p:txBody>
        </p:sp>
      </p:gr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11768584" y="3054846"/>
            <a:ext cx="6180833" cy="4177308"/>
          </a:xfrm>
          <a:custGeom>
            <a:avLst/>
            <a:gdLst/>
            <a:ahLst/>
            <a:cxnLst/>
            <a:rect l="l" t="t" r="r" b="b"/>
            <a:pathLst>
              <a:path w="6180833" h="4177308">
                <a:moveTo>
                  <a:pt x="0" y="0"/>
                </a:moveTo>
                <a:lnTo>
                  <a:pt x="6180832" y="0"/>
                </a:lnTo>
                <a:lnTo>
                  <a:pt x="6180832" y="4177308"/>
                </a:lnTo>
                <a:lnTo>
                  <a:pt x="0" y="4177308"/>
                </a:lnTo>
                <a:lnTo>
                  <a:pt x="0" y="0"/>
                </a:lnTo>
                <a:close/>
              </a:path>
            </a:pathLst>
          </a:custGeom>
          <a:blipFill>
            <a:blip r:embed="rId4"/>
            <a:stretch>
              <a:fillRect l="-1" r="-1"/>
            </a:stretch>
          </a:blipFill>
        </p:spPr>
        <p:txBody>
          <a:bodyPr/>
          <a:lstStyle/>
          <a:p>
            <a:endParaRPr lang="en-IN"/>
          </a:p>
        </p:txBody>
      </p:sp>
      <p:grpSp>
        <p:nvGrpSpPr>
          <p:cNvPr id="8" name="Group 8"/>
          <p:cNvGrpSpPr/>
          <p:nvPr/>
        </p:nvGrpSpPr>
        <p:grpSpPr>
          <a:xfrm>
            <a:off x="938373" y="269522"/>
            <a:ext cx="9543741" cy="3088223"/>
            <a:chOff x="-12684" y="0"/>
            <a:chExt cx="12724987" cy="4117630"/>
          </a:xfrm>
        </p:grpSpPr>
        <p:sp>
          <p:nvSpPr>
            <p:cNvPr id="9" name="Freeform 9"/>
            <p:cNvSpPr/>
            <p:nvPr/>
          </p:nvSpPr>
          <p:spPr>
            <a:xfrm>
              <a:off x="0" y="0"/>
              <a:ext cx="12712303" cy="3190685"/>
            </a:xfrm>
            <a:custGeom>
              <a:avLst/>
              <a:gdLst/>
              <a:ahLst/>
              <a:cxnLst/>
              <a:rect l="l" t="t" r="r" b="b"/>
              <a:pathLst>
                <a:path w="12712303" h="3190685">
                  <a:moveTo>
                    <a:pt x="0" y="0"/>
                  </a:moveTo>
                  <a:lnTo>
                    <a:pt x="12712303" y="0"/>
                  </a:lnTo>
                  <a:lnTo>
                    <a:pt x="12712303" y="3190685"/>
                  </a:lnTo>
                  <a:lnTo>
                    <a:pt x="0" y="3190685"/>
                  </a:lnTo>
                  <a:close/>
                </a:path>
              </a:pathLst>
            </a:custGeom>
            <a:solidFill>
              <a:srgbClr val="000000">
                <a:alpha val="0"/>
              </a:srgbClr>
            </a:solidFill>
          </p:spPr>
          <p:txBody>
            <a:bodyPr/>
            <a:lstStyle/>
            <a:p>
              <a:endParaRPr lang="en-IN"/>
            </a:p>
          </p:txBody>
        </p:sp>
        <p:sp>
          <p:nvSpPr>
            <p:cNvPr id="10" name="TextBox 10"/>
            <p:cNvSpPr txBox="1"/>
            <p:nvPr/>
          </p:nvSpPr>
          <p:spPr>
            <a:xfrm>
              <a:off x="-12684" y="879321"/>
              <a:ext cx="12712303" cy="3238309"/>
            </a:xfrm>
            <a:prstGeom prst="rect">
              <a:avLst/>
            </a:prstGeom>
          </p:spPr>
          <p:txBody>
            <a:bodyPr lIns="0" tIns="0" rIns="0" bIns="0" rtlCol="0" anchor="t"/>
            <a:lstStyle/>
            <a:p>
              <a:pPr algn="l">
                <a:lnSpc>
                  <a:spcPts val="7000"/>
                </a:lnSpc>
              </a:pPr>
              <a:r>
                <a:rPr lang="en-US" sz="5562" b="1" dirty="0">
                  <a:solidFill>
                    <a:srgbClr val="FFFFFF"/>
                  </a:solidFill>
                  <a:latin typeface="Alexandria Bold"/>
                  <a:ea typeface="Alexandria Bold"/>
                  <a:cs typeface="Alexandria Bold"/>
                  <a:sym typeface="Alexandria Bold"/>
                </a:rPr>
                <a:t>Expected Output: Total Sales by Item Type</a:t>
              </a:r>
            </a:p>
          </p:txBody>
        </p:sp>
      </p:grpSp>
      <p:grpSp>
        <p:nvGrpSpPr>
          <p:cNvPr id="11" name="Group 11"/>
          <p:cNvGrpSpPr/>
          <p:nvPr/>
        </p:nvGrpSpPr>
        <p:grpSpPr>
          <a:xfrm>
            <a:off x="947886" y="3068687"/>
            <a:ext cx="9534228" cy="1300162"/>
            <a:chOff x="0" y="0"/>
            <a:chExt cx="12712303" cy="1733550"/>
          </a:xfrm>
        </p:grpSpPr>
        <p:sp>
          <p:nvSpPr>
            <p:cNvPr id="12" name="Freeform 12"/>
            <p:cNvSpPr/>
            <p:nvPr/>
          </p:nvSpPr>
          <p:spPr>
            <a:xfrm>
              <a:off x="0" y="0"/>
              <a:ext cx="12712303" cy="1733550"/>
            </a:xfrm>
            <a:custGeom>
              <a:avLst/>
              <a:gdLst/>
              <a:ahLst/>
              <a:cxnLst/>
              <a:rect l="l" t="t" r="r" b="b"/>
              <a:pathLst>
                <a:path w="12712303" h="1733550">
                  <a:moveTo>
                    <a:pt x="0" y="0"/>
                  </a:moveTo>
                  <a:lnTo>
                    <a:pt x="12712303" y="0"/>
                  </a:lnTo>
                  <a:lnTo>
                    <a:pt x="12712303" y="1733550"/>
                  </a:lnTo>
                  <a:lnTo>
                    <a:pt x="0" y="1733550"/>
                  </a:lnTo>
                  <a:close/>
                </a:path>
              </a:pathLst>
            </a:custGeom>
            <a:solidFill>
              <a:srgbClr val="000000">
                <a:alpha val="0"/>
              </a:srgbClr>
            </a:solidFill>
          </p:spPr>
          <p:txBody>
            <a:bodyPr/>
            <a:lstStyle/>
            <a:p>
              <a:endParaRPr lang="en-IN"/>
            </a:p>
          </p:txBody>
        </p:sp>
        <p:sp>
          <p:nvSpPr>
            <p:cNvPr id="13" name="TextBox 13"/>
            <p:cNvSpPr txBox="1"/>
            <p:nvPr/>
          </p:nvSpPr>
          <p:spPr>
            <a:xfrm>
              <a:off x="0" y="-85725"/>
              <a:ext cx="12712303" cy="18192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The SQL query results show sales for each item type. This helps Zepto see which products sell best, how happy customers are, and how to improve inventory and marketing.</a:t>
              </a:r>
            </a:p>
          </p:txBody>
        </p:sp>
      </p:grpSp>
      <p:grpSp>
        <p:nvGrpSpPr>
          <p:cNvPr id="14" name="Group 14"/>
          <p:cNvGrpSpPr/>
          <p:nvPr/>
        </p:nvGrpSpPr>
        <p:grpSpPr>
          <a:xfrm>
            <a:off x="943124" y="4668739"/>
            <a:ext cx="9543752" cy="3570685"/>
            <a:chOff x="0" y="0"/>
            <a:chExt cx="12725003" cy="4760913"/>
          </a:xfrm>
        </p:grpSpPr>
        <p:sp>
          <p:nvSpPr>
            <p:cNvPr id="15" name="Freeform 15"/>
            <p:cNvSpPr/>
            <p:nvPr/>
          </p:nvSpPr>
          <p:spPr>
            <a:xfrm>
              <a:off x="0" y="0"/>
              <a:ext cx="12725019" cy="4760976"/>
            </a:xfrm>
            <a:custGeom>
              <a:avLst/>
              <a:gdLst/>
              <a:ahLst/>
              <a:cxnLst/>
              <a:rect l="l" t="t" r="r" b="b"/>
              <a:pathLst>
                <a:path w="12725019" h="4760976">
                  <a:moveTo>
                    <a:pt x="0" y="157988"/>
                  </a:moveTo>
                  <a:cubicBezTo>
                    <a:pt x="0" y="70739"/>
                    <a:pt x="70866" y="0"/>
                    <a:pt x="158242" y="0"/>
                  </a:cubicBezTo>
                  <a:lnTo>
                    <a:pt x="12566777" y="0"/>
                  </a:lnTo>
                  <a:lnTo>
                    <a:pt x="12566777" y="6350"/>
                  </a:lnTo>
                  <a:lnTo>
                    <a:pt x="12566777" y="0"/>
                  </a:lnTo>
                  <a:cubicBezTo>
                    <a:pt x="12654153" y="0"/>
                    <a:pt x="12725019" y="70739"/>
                    <a:pt x="12725019" y="157988"/>
                  </a:cubicBezTo>
                  <a:lnTo>
                    <a:pt x="12718669" y="157988"/>
                  </a:lnTo>
                  <a:lnTo>
                    <a:pt x="12725019" y="157988"/>
                  </a:lnTo>
                  <a:lnTo>
                    <a:pt x="12725019" y="4602861"/>
                  </a:lnTo>
                  <a:lnTo>
                    <a:pt x="12718669" y="4602861"/>
                  </a:lnTo>
                  <a:lnTo>
                    <a:pt x="12725019" y="4602861"/>
                  </a:lnTo>
                  <a:cubicBezTo>
                    <a:pt x="12725019" y="4690110"/>
                    <a:pt x="12654153" y="4760849"/>
                    <a:pt x="12566777" y="4760849"/>
                  </a:cubicBezTo>
                  <a:lnTo>
                    <a:pt x="12566777" y="4754499"/>
                  </a:lnTo>
                  <a:lnTo>
                    <a:pt x="12566777" y="4760849"/>
                  </a:lnTo>
                  <a:lnTo>
                    <a:pt x="158242" y="4760849"/>
                  </a:lnTo>
                  <a:lnTo>
                    <a:pt x="158242" y="4754499"/>
                  </a:lnTo>
                  <a:lnTo>
                    <a:pt x="158242" y="4760849"/>
                  </a:lnTo>
                  <a:cubicBezTo>
                    <a:pt x="70866" y="4760976"/>
                    <a:pt x="0" y="4690237"/>
                    <a:pt x="0" y="4602861"/>
                  </a:cubicBezTo>
                  <a:lnTo>
                    <a:pt x="0" y="157988"/>
                  </a:lnTo>
                  <a:lnTo>
                    <a:pt x="6350" y="157988"/>
                  </a:lnTo>
                  <a:lnTo>
                    <a:pt x="0" y="157988"/>
                  </a:lnTo>
                  <a:moveTo>
                    <a:pt x="12700" y="157988"/>
                  </a:moveTo>
                  <a:lnTo>
                    <a:pt x="12700" y="4602861"/>
                  </a:lnTo>
                  <a:lnTo>
                    <a:pt x="6350" y="4602861"/>
                  </a:lnTo>
                  <a:lnTo>
                    <a:pt x="12700" y="4602861"/>
                  </a:lnTo>
                  <a:cubicBezTo>
                    <a:pt x="12700" y="4683125"/>
                    <a:pt x="77851" y="4748149"/>
                    <a:pt x="158242" y="4748149"/>
                  </a:cubicBezTo>
                  <a:lnTo>
                    <a:pt x="12566777" y="4748149"/>
                  </a:lnTo>
                  <a:cubicBezTo>
                    <a:pt x="12647168" y="4748149"/>
                    <a:pt x="12712319" y="4683125"/>
                    <a:pt x="12712319" y="4602861"/>
                  </a:cubicBezTo>
                  <a:lnTo>
                    <a:pt x="12712319" y="157988"/>
                  </a:lnTo>
                  <a:cubicBezTo>
                    <a:pt x="12712319" y="77724"/>
                    <a:pt x="12647168" y="12700"/>
                    <a:pt x="12566777" y="12700"/>
                  </a:cubicBezTo>
                  <a:lnTo>
                    <a:pt x="158242" y="12700"/>
                  </a:lnTo>
                  <a:lnTo>
                    <a:pt x="158242" y="6350"/>
                  </a:lnTo>
                  <a:lnTo>
                    <a:pt x="158242" y="12700"/>
                  </a:lnTo>
                  <a:cubicBezTo>
                    <a:pt x="77851" y="12700"/>
                    <a:pt x="12700" y="77724"/>
                    <a:pt x="12700" y="157988"/>
                  </a:cubicBezTo>
                  <a:close/>
                </a:path>
              </a:pathLst>
            </a:custGeom>
            <a:solidFill>
              <a:srgbClr val="FFFFFF">
                <a:alpha val="5490"/>
              </a:srgbClr>
            </a:solidFill>
          </p:spPr>
          <p:txBody>
            <a:bodyPr/>
            <a:lstStyle/>
            <a:p>
              <a:endParaRPr lang="en-IN"/>
            </a:p>
          </p:txBody>
        </p:sp>
      </p:grpSp>
      <p:grpSp>
        <p:nvGrpSpPr>
          <p:cNvPr id="16" name="Group 16"/>
          <p:cNvGrpSpPr/>
          <p:nvPr/>
        </p:nvGrpSpPr>
        <p:grpSpPr>
          <a:xfrm>
            <a:off x="957411" y="4683026"/>
            <a:ext cx="9515178" cy="1210568"/>
            <a:chOff x="0" y="0"/>
            <a:chExt cx="12686903" cy="1614090"/>
          </a:xfrm>
        </p:grpSpPr>
        <p:sp>
          <p:nvSpPr>
            <p:cNvPr id="17" name="Freeform 17"/>
            <p:cNvSpPr/>
            <p:nvPr/>
          </p:nvSpPr>
          <p:spPr>
            <a:xfrm>
              <a:off x="0" y="0"/>
              <a:ext cx="12686919" cy="1614043"/>
            </a:xfrm>
            <a:custGeom>
              <a:avLst/>
              <a:gdLst/>
              <a:ahLst/>
              <a:cxnLst/>
              <a:rect l="l" t="t" r="r" b="b"/>
              <a:pathLst>
                <a:path w="12686919" h="1614043">
                  <a:moveTo>
                    <a:pt x="0" y="0"/>
                  </a:moveTo>
                  <a:lnTo>
                    <a:pt x="12686919" y="0"/>
                  </a:lnTo>
                  <a:lnTo>
                    <a:pt x="12686919" y="1614043"/>
                  </a:lnTo>
                  <a:lnTo>
                    <a:pt x="0" y="1614043"/>
                  </a:lnTo>
                  <a:close/>
                </a:path>
              </a:pathLst>
            </a:custGeom>
            <a:solidFill>
              <a:srgbClr val="FFFFFF">
                <a:alpha val="0"/>
              </a:srgbClr>
            </a:solidFill>
          </p:spPr>
          <p:txBody>
            <a:bodyPr/>
            <a:lstStyle/>
            <a:p>
              <a:endParaRPr lang="en-IN"/>
            </a:p>
          </p:txBody>
        </p:sp>
      </p:grpSp>
      <p:grpSp>
        <p:nvGrpSpPr>
          <p:cNvPr id="18" name="Group 18"/>
          <p:cNvGrpSpPr/>
          <p:nvPr/>
        </p:nvGrpSpPr>
        <p:grpSpPr>
          <a:xfrm>
            <a:off x="1228725" y="4854923"/>
            <a:ext cx="1356718" cy="866775"/>
            <a:chOff x="0" y="0"/>
            <a:chExt cx="1808957" cy="1155700"/>
          </a:xfrm>
        </p:grpSpPr>
        <p:sp>
          <p:nvSpPr>
            <p:cNvPr id="19" name="Freeform 19"/>
            <p:cNvSpPr/>
            <p:nvPr/>
          </p:nvSpPr>
          <p:spPr>
            <a:xfrm>
              <a:off x="0" y="0"/>
              <a:ext cx="1808957" cy="1155700"/>
            </a:xfrm>
            <a:custGeom>
              <a:avLst/>
              <a:gdLst/>
              <a:ahLst/>
              <a:cxnLst/>
              <a:rect l="l" t="t" r="r" b="b"/>
              <a:pathLst>
                <a:path w="1808957" h="1155700">
                  <a:moveTo>
                    <a:pt x="0" y="0"/>
                  </a:moveTo>
                  <a:lnTo>
                    <a:pt x="1808957" y="0"/>
                  </a:lnTo>
                  <a:lnTo>
                    <a:pt x="1808957" y="1155700"/>
                  </a:lnTo>
                  <a:lnTo>
                    <a:pt x="0" y="1155700"/>
                  </a:lnTo>
                  <a:close/>
                </a:path>
              </a:pathLst>
            </a:custGeom>
            <a:solidFill>
              <a:srgbClr val="000000">
                <a:alpha val="0"/>
              </a:srgbClr>
            </a:solidFill>
          </p:spPr>
          <p:txBody>
            <a:bodyPr/>
            <a:lstStyle/>
            <a:p>
              <a:endParaRPr lang="en-IN"/>
            </a:p>
          </p:txBody>
        </p:sp>
        <p:sp>
          <p:nvSpPr>
            <p:cNvPr id="20" name="TextBox 20"/>
            <p:cNvSpPr txBox="1"/>
            <p:nvPr/>
          </p:nvSpPr>
          <p:spPr>
            <a:xfrm>
              <a:off x="0" y="-85725"/>
              <a:ext cx="1808957" cy="1241425"/>
            </a:xfrm>
            <a:prstGeom prst="rect">
              <a:avLst/>
            </a:prstGeom>
          </p:spPr>
          <p:txBody>
            <a:bodyPr lIns="0" tIns="0" rIns="0" bIns="0" rtlCol="0" anchor="t"/>
            <a:lstStyle/>
            <a:p>
              <a:pPr algn="l">
                <a:lnSpc>
                  <a:spcPts val="3374"/>
                </a:lnSpc>
              </a:pPr>
              <a:r>
                <a:rPr lang="en-US" sz="2125" dirty="0" err="1">
                  <a:solidFill>
                    <a:srgbClr val="FFFFFF"/>
                  </a:solidFill>
                  <a:latin typeface="Arimo"/>
                  <a:ea typeface="Arimo"/>
                  <a:cs typeface="Arimo"/>
                  <a:sym typeface="Arimo"/>
                </a:rPr>
                <a:t>Item_Type</a:t>
              </a:r>
              <a:endParaRPr lang="en-US" sz="2125" dirty="0">
                <a:solidFill>
                  <a:srgbClr val="FFFFFF"/>
                </a:solidFill>
                <a:latin typeface="Arimo"/>
                <a:ea typeface="Arimo"/>
                <a:cs typeface="Arimo"/>
                <a:sym typeface="Arimo"/>
              </a:endParaRPr>
            </a:p>
          </p:txBody>
        </p:sp>
      </p:grpSp>
      <p:grpSp>
        <p:nvGrpSpPr>
          <p:cNvPr id="21" name="Group 21"/>
          <p:cNvGrpSpPr/>
          <p:nvPr/>
        </p:nvGrpSpPr>
        <p:grpSpPr>
          <a:xfrm>
            <a:off x="3136404" y="4854923"/>
            <a:ext cx="1351955" cy="866775"/>
            <a:chOff x="0" y="0"/>
            <a:chExt cx="1802607" cy="1155700"/>
          </a:xfrm>
        </p:grpSpPr>
        <p:sp>
          <p:nvSpPr>
            <p:cNvPr id="22" name="Freeform 22"/>
            <p:cNvSpPr/>
            <p:nvPr/>
          </p:nvSpPr>
          <p:spPr>
            <a:xfrm>
              <a:off x="0" y="0"/>
              <a:ext cx="1802607" cy="1155700"/>
            </a:xfrm>
            <a:custGeom>
              <a:avLst/>
              <a:gdLst/>
              <a:ahLst/>
              <a:cxnLst/>
              <a:rect l="l" t="t" r="r" b="b"/>
              <a:pathLst>
                <a:path w="1802607" h="1155700">
                  <a:moveTo>
                    <a:pt x="0" y="0"/>
                  </a:moveTo>
                  <a:lnTo>
                    <a:pt x="1802607" y="0"/>
                  </a:lnTo>
                  <a:lnTo>
                    <a:pt x="1802607" y="1155700"/>
                  </a:lnTo>
                  <a:lnTo>
                    <a:pt x="0" y="1155700"/>
                  </a:lnTo>
                  <a:close/>
                </a:path>
              </a:pathLst>
            </a:custGeom>
            <a:solidFill>
              <a:srgbClr val="000000">
                <a:alpha val="0"/>
              </a:srgbClr>
            </a:solidFill>
          </p:spPr>
          <p:txBody>
            <a:bodyPr/>
            <a:lstStyle/>
            <a:p>
              <a:endParaRPr lang="en-IN"/>
            </a:p>
          </p:txBody>
        </p:sp>
        <p:sp>
          <p:nvSpPr>
            <p:cNvPr id="23" name="TextBox 23"/>
            <p:cNvSpPr txBox="1"/>
            <p:nvPr/>
          </p:nvSpPr>
          <p:spPr>
            <a:xfrm>
              <a:off x="0" y="-85725"/>
              <a:ext cx="1802607" cy="124142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Total_Sales</a:t>
              </a:r>
            </a:p>
          </p:txBody>
        </p:sp>
      </p:grpSp>
      <p:grpSp>
        <p:nvGrpSpPr>
          <p:cNvPr id="24" name="Group 24"/>
          <p:cNvGrpSpPr/>
          <p:nvPr/>
        </p:nvGrpSpPr>
        <p:grpSpPr>
          <a:xfrm>
            <a:off x="5039320" y="4854923"/>
            <a:ext cx="1351955" cy="866775"/>
            <a:chOff x="0" y="0"/>
            <a:chExt cx="1802607" cy="1155700"/>
          </a:xfrm>
        </p:grpSpPr>
        <p:sp>
          <p:nvSpPr>
            <p:cNvPr id="25" name="Freeform 25"/>
            <p:cNvSpPr/>
            <p:nvPr/>
          </p:nvSpPr>
          <p:spPr>
            <a:xfrm>
              <a:off x="0" y="0"/>
              <a:ext cx="1802607" cy="1155700"/>
            </a:xfrm>
            <a:custGeom>
              <a:avLst/>
              <a:gdLst/>
              <a:ahLst/>
              <a:cxnLst/>
              <a:rect l="l" t="t" r="r" b="b"/>
              <a:pathLst>
                <a:path w="1802607" h="1155700">
                  <a:moveTo>
                    <a:pt x="0" y="0"/>
                  </a:moveTo>
                  <a:lnTo>
                    <a:pt x="1802607" y="0"/>
                  </a:lnTo>
                  <a:lnTo>
                    <a:pt x="1802607" y="1155700"/>
                  </a:lnTo>
                  <a:lnTo>
                    <a:pt x="0" y="1155700"/>
                  </a:lnTo>
                  <a:close/>
                </a:path>
              </a:pathLst>
            </a:custGeom>
            <a:solidFill>
              <a:srgbClr val="000000">
                <a:alpha val="0"/>
              </a:srgbClr>
            </a:solidFill>
          </p:spPr>
          <p:txBody>
            <a:bodyPr/>
            <a:lstStyle/>
            <a:p>
              <a:endParaRPr lang="en-IN"/>
            </a:p>
          </p:txBody>
        </p:sp>
        <p:sp>
          <p:nvSpPr>
            <p:cNvPr id="26" name="TextBox 26"/>
            <p:cNvSpPr txBox="1"/>
            <p:nvPr/>
          </p:nvSpPr>
          <p:spPr>
            <a:xfrm>
              <a:off x="0" y="-85725"/>
              <a:ext cx="1802607" cy="124142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Avg_Sales</a:t>
              </a:r>
            </a:p>
          </p:txBody>
        </p:sp>
      </p:grpSp>
      <p:grpSp>
        <p:nvGrpSpPr>
          <p:cNvPr id="27" name="Group 27"/>
          <p:cNvGrpSpPr/>
          <p:nvPr/>
        </p:nvGrpSpPr>
        <p:grpSpPr>
          <a:xfrm>
            <a:off x="6942236" y="4854923"/>
            <a:ext cx="1351955" cy="866775"/>
            <a:chOff x="0" y="0"/>
            <a:chExt cx="1802607" cy="1155700"/>
          </a:xfrm>
        </p:grpSpPr>
        <p:sp>
          <p:nvSpPr>
            <p:cNvPr id="28" name="Freeform 28"/>
            <p:cNvSpPr/>
            <p:nvPr/>
          </p:nvSpPr>
          <p:spPr>
            <a:xfrm>
              <a:off x="0" y="0"/>
              <a:ext cx="1802607" cy="1155700"/>
            </a:xfrm>
            <a:custGeom>
              <a:avLst/>
              <a:gdLst/>
              <a:ahLst/>
              <a:cxnLst/>
              <a:rect l="l" t="t" r="r" b="b"/>
              <a:pathLst>
                <a:path w="1802607" h="1155700">
                  <a:moveTo>
                    <a:pt x="0" y="0"/>
                  </a:moveTo>
                  <a:lnTo>
                    <a:pt x="1802607" y="0"/>
                  </a:lnTo>
                  <a:lnTo>
                    <a:pt x="1802607" y="1155700"/>
                  </a:lnTo>
                  <a:lnTo>
                    <a:pt x="0" y="1155700"/>
                  </a:lnTo>
                  <a:close/>
                </a:path>
              </a:pathLst>
            </a:custGeom>
            <a:solidFill>
              <a:srgbClr val="000000">
                <a:alpha val="0"/>
              </a:srgbClr>
            </a:solidFill>
          </p:spPr>
          <p:txBody>
            <a:bodyPr/>
            <a:lstStyle/>
            <a:p>
              <a:endParaRPr lang="en-IN"/>
            </a:p>
          </p:txBody>
        </p:sp>
        <p:sp>
          <p:nvSpPr>
            <p:cNvPr id="29" name="TextBox 29"/>
            <p:cNvSpPr txBox="1"/>
            <p:nvPr/>
          </p:nvSpPr>
          <p:spPr>
            <a:xfrm>
              <a:off x="0" y="-85725"/>
              <a:ext cx="1802607" cy="124142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Number_of_Items</a:t>
              </a:r>
            </a:p>
          </p:txBody>
        </p:sp>
      </p:grpSp>
      <p:grpSp>
        <p:nvGrpSpPr>
          <p:cNvPr id="30" name="Group 30"/>
          <p:cNvGrpSpPr/>
          <p:nvPr/>
        </p:nvGrpSpPr>
        <p:grpSpPr>
          <a:xfrm>
            <a:off x="8845154" y="4854923"/>
            <a:ext cx="1356718" cy="866775"/>
            <a:chOff x="0" y="0"/>
            <a:chExt cx="1808957" cy="1155700"/>
          </a:xfrm>
        </p:grpSpPr>
        <p:sp>
          <p:nvSpPr>
            <p:cNvPr id="31" name="Freeform 31"/>
            <p:cNvSpPr/>
            <p:nvPr/>
          </p:nvSpPr>
          <p:spPr>
            <a:xfrm>
              <a:off x="0" y="0"/>
              <a:ext cx="1808957" cy="1155700"/>
            </a:xfrm>
            <a:custGeom>
              <a:avLst/>
              <a:gdLst/>
              <a:ahLst/>
              <a:cxnLst/>
              <a:rect l="l" t="t" r="r" b="b"/>
              <a:pathLst>
                <a:path w="1808957" h="1155700">
                  <a:moveTo>
                    <a:pt x="0" y="0"/>
                  </a:moveTo>
                  <a:lnTo>
                    <a:pt x="1808957" y="0"/>
                  </a:lnTo>
                  <a:lnTo>
                    <a:pt x="1808957" y="1155700"/>
                  </a:lnTo>
                  <a:lnTo>
                    <a:pt x="0" y="1155700"/>
                  </a:lnTo>
                  <a:close/>
                </a:path>
              </a:pathLst>
            </a:custGeom>
            <a:solidFill>
              <a:srgbClr val="000000">
                <a:alpha val="0"/>
              </a:srgbClr>
            </a:solidFill>
          </p:spPr>
          <p:txBody>
            <a:bodyPr/>
            <a:lstStyle/>
            <a:p>
              <a:endParaRPr lang="en-IN"/>
            </a:p>
          </p:txBody>
        </p:sp>
        <p:sp>
          <p:nvSpPr>
            <p:cNvPr id="32" name="TextBox 32"/>
            <p:cNvSpPr txBox="1"/>
            <p:nvPr/>
          </p:nvSpPr>
          <p:spPr>
            <a:xfrm>
              <a:off x="0" y="-85725"/>
              <a:ext cx="1808957" cy="124142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Avg_Rating</a:t>
              </a:r>
            </a:p>
          </p:txBody>
        </p:sp>
      </p:grpSp>
      <p:grpSp>
        <p:nvGrpSpPr>
          <p:cNvPr id="33" name="Group 33"/>
          <p:cNvGrpSpPr/>
          <p:nvPr/>
        </p:nvGrpSpPr>
        <p:grpSpPr>
          <a:xfrm>
            <a:off x="957411" y="5893594"/>
            <a:ext cx="9515178" cy="777180"/>
            <a:chOff x="0" y="0"/>
            <a:chExt cx="12686903" cy="1036240"/>
          </a:xfrm>
        </p:grpSpPr>
        <p:sp>
          <p:nvSpPr>
            <p:cNvPr id="34" name="Freeform 34"/>
            <p:cNvSpPr/>
            <p:nvPr/>
          </p:nvSpPr>
          <p:spPr>
            <a:xfrm>
              <a:off x="0" y="0"/>
              <a:ext cx="12686919" cy="1036193"/>
            </a:xfrm>
            <a:custGeom>
              <a:avLst/>
              <a:gdLst/>
              <a:ahLst/>
              <a:cxnLst/>
              <a:rect l="l" t="t" r="r" b="b"/>
              <a:pathLst>
                <a:path w="12686919" h="1036193">
                  <a:moveTo>
                    <a:pt x="0" y="0"/>
                  </a:moveTo>
                  <a:lnTo>
                    <a:pt x="12686919" y="0"/>
                  </a:lnTo>
                  <a:lnTo>
                    <a:pt x="12686919" y="1036193"/>
                  </a:lnTo>
                  <a:lnTo>
                    <a:pt x="0" y="1036193"/>
                  </a:lnTo>
                  <a:close/>
                </a:path>
              </a:pathLst>
            </a:custGeom>
            <a:solidFill>
              <a:srgbClr val="000000">
                <a:alpha val="0"/>
              </a:srgbClr>
            </a:solidFill>
          </p:spPr>
          <p:txBody>
            <a:bodyPr/>
            <a:lstStyle/>
            <a:p>
              <a:endParaRPr lang="en-IN"/>
            </a:p>
          </p:txBody>
        </p:sp>
      </p:grpSp>
      <p:grpSp>
        <p:nvGrpSpPr>
          <p:cNvPr id="35" name="Group 35"/>
          <p:cNvGrpSpPr/>
          <p:nvPr/>
        </p:nvGrpSpPr>
        <p:grpSpPr>
          <a:xfrm>
            <a:off x="1228725" y="6065490"/>
            <a:ext cx="1356718" cy="433388"/>
            <a:chOff x="0" y="0"/>
            <a:chExt cx="1808957" cy="577850"/>
          </a:xfrm>
        </p:grpSpPr>
        <p:sp>
          <p:nvSpPr>
            <p:cNvPr id="36" name="Freeform 36"/>
            <p:cNvSpPr/>
            <p:nvPr/>
          </p:nvSpPr>
          <p:spPr>
            <a:xfrm>
              <a:off x="0" y="0"/>
              <a:ext cx="1808957" cy="577850"/>
            </a:xfrm>
            <a:custGeom>
              <a:avLst/>
              <a:gdLst/>
              <a:ahLst/>
              <a:cxnLst/>
              <a:rect l="l" t="t" r="r" b="b"/>
              <a:pathLst>
                <a:path w="1808957" h="577850">
                  <a:moveTo>
                    <a:pt x="0" y="0"/>
                  </a:moveTo>
                  <a:lnTo>
                    <a:pt x="1808957" y="0"/>
                  </a:lnTo>
                  <a:lnTo>
                    <a:pt x="1808957" y="577850"/>
                  </a:lnTo>
                  <a:lnTo>
                    <a:pt x="0" y="577850"/>
                  </a:lnTo>
                  <a:close/>
                </a:path>
              </a:pathLst>
            </a:custGeom>
            <a:solidFill>
              <a:srgbClr val="000000">
                <a:alpha val="0"/>
              </a:srgbClr>
            </a:solidFill>
          </p:spPr>
          <p:txBody>
            <a:bodyPr/>
            <a:lstStyle/>
            <a:p>
              <a:endParaRPr lang="en-IN"/>
            </a:p>
          </p:txBody>
        </p:sp>
        <p:sp>
          <p:nvSpPr>
            <p:cNvPr id="37" name="TextBox 37"/>
            <p:cNvSpPr txBox="1"/>
            <p:nvPr/>
          </p:nvSpPr>
          <p:spPr>
            <a:xfrm>
              <a:off x="0" y="-85725"/>
              <a:ext cx="180895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Fruits</a:t>
              </a:r>
            </a:p>
          </p:txBody>
        </p:sp>
      </p:grpSp>
      <p:grpSp>
        <p:nvGrpSpPr>
          <p:cNvPr id="38" name="Group 38"/>
          <p:cNvGrpSpPr/>
          <p:nvPr/>
        </p:nvGrpSpPr>
        <p:grpSpPr>
          <a:xfrm>
            <a:off x="3136404" y="6065490"/>
            <a:ext cx="1351955" cy="433388"/>
            <a:chOff x="0" y="0"/>
            <a:chExt cx="1802607" cy="577850"/>
          </a:xfrm>
        </p:grpSpPr>
        <p:sp>
          <p:nvSpPr>
            <p:cNvPr id="39" name="Freeform 39"/>
            <p:cNvSpPr/>
            <p:nvPr/>
          </p:nvSpPr>
          <p:spPr>
            <a:xfrm>
              <a:off x="0" y="0"/>
              <a:ext cx="1802607" cy="577850"/>
            </a:xfrm>
            <a:custGeom>
              <a:avLst/>
              <a:gdLst/>
              <a:ahLst/>
              <a:cxnLst/>
              <a:rect l="l" t="t" r="r" b="b"/>
              <a:pathLst>
                <a:path w="1802607" h="577850">
                  <a:moveTo>
                    <a:pt x="0" y="0"/>
                  </a:moveTo>
                  <a:lnTo>
                    <a:pt x="1802607" y="0"/>
                  </a:lnTo>
                  <a:lnTo>
                    <a:pt x="1802607" y="577850"/>
                  </a:lnTo>
                  <a:lnTo>
                    <a:pt x="0" y="577850"/>
                  </a:lnTo>
                  <a:close/>
                </a:path>
              </a:pathLst>
            </a:custGeom>
            <a:solidFill>
              <a:srgbClr val="000000">
                <a:alpha val="0"/>
              </a:srgbClr>
            </a:solidFill>
          </p:spPr>
          <p:txBody>
            <a:bodyPr/>
            <a:lstStyle/>
            <a:p>
              <a:endParaRPr lang="en-IN"/>
            </a:p>
          </p:txBody>
        </p:sp>
        <p:sp>
          <p:nvSpPr>
            <p:cNvPr id="40" name="TextBox 40"/>
            <p:cNvSpPr txBox="1"/>
            <p:nvPr/>
          </p:nvSpPr>
          <p:spPr>
            <a:xfrm>
              <a:off x="0" y="-85725"/>
              <a:ext cx="180260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600000</a:t>
              </a:r>
            </a:p>
          </p:txBody>
        </p:sp>
      </p:grpSp>
      <p:grpSp>
        <p:nvGrpSpPr>
          <p:cNvPr id="41" name="Group 41"/>
          <p:cNvGrpSpPr/>
          <p:nvPr/>
        </p:nvGrpSpPr>
        <p:grpSpPr>
          <a:xfrm>
            <a:off x="5039320" y="6065490"/>
            <a:ext cx="1351955" cy="433388"/>
            <a:chOff x="0" y="0"/>
            <a:chExt cx="1802607" cy="577850"/>
          </a:xfrm>
        </p:grpSpPr>
        <p:sp>
          <p:nvSpPr>
            <p:cNvPr id="42" name="Freeform 42"/>
            <p:cNvSpPr/>
            <p:nvPr/>
          </p:nvSpPr>
          <p:spPr>
            <a:xfrm>
              <a:off x="0" y="0"/>
              <a:ext cx="1802607" cy="577850"/>
            </a:xfrm>
            <a:custGeom>
              <a:avLst/>
              <a:gdLst/>
              <a:ahLst/>
              <a:cxnLst/>
              <a:rect l="l" t="t" r="r" b="b"/>
              <a:pathLst>
                <a:path w="1802607" h="577850">
                  <a:moveTo>
                    <a:pt x="0" y="0"/>
                  </a:moveTo>
                  <a:lnTo>
                    <a:pt x="1802607" y="0"/>
                  </a:lnTo>
                  <a:lnTo>
                    <a:pt x="1802607" y="577850"/>
                  </a:lnTo>
                  <a:lnTo>
                    <a:pt x="0" y="577850"/>
                  </a:lnTo>
                  <a:close/>
                </a:path>
              </a:pathLst>
            </a:custGeom>
            <a:solidFill>
              <a:srgbClr val="000000">
                <a:alpha val="0"/>
              </a:srgbClr>
            </a:solidFill>
          </p:spPr>
          <p:txBody>
            <a:bodyPr/>
            <a:lstStyle/>
            <a:p>
              <a:endParaRPr lang="en-IN"/>
            </a:p>
          </p:txBody>
        </p:sp>
        <p:sp>
          <p:nvSpPr>
            <p:cNvPr id="43" name="TextBox 43"/>
            <p:cNvSpPr txBox="1"/>
            <p:nvPr/>
          </p:nvSpPr>
          <p:spPr>
            <a:xfrm>
              <a:off x="0" y="-85725"/>
              <a:ext cx="180260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300</a:t>
              </a:r>
            </a:p>
          </p:txBody>
        </p:sp>
      </p:grpSp>
      <p:grpSp>
        <p:nvGrpSpPr>
          <p:cNvPr id="44" name="Group 44"/>
          <p:cNvGrpSpPr/>
          <p:nvPr/>
        </p:nvGrpSpPr>
        <p:grpSpPr>
          <a:xfrm>
            <a:off x="6942236" y="6065490"/>
            <a:ext cx="1351955" cy="433388"/>
            <a:chOff x="0" y="0"/>
            <a:chExt cx="1802607" cy="577850"/>
          </a:xfrm>
        </p:grpSpPr>
        <p:sp>
          <p:nvSpPr>
            <p:cNvPr id="45" name="Freeform 45"/>
            <p:cNvSpPr/>
            <p:nvPr/>
          </p:nvSpPr>
          <p:spPr>
            <a:xfrm>
              <a:off x="0" y="0"/>
              <a:ext cx="1802607" cy="577850"/>
            </a:xfrm>
            <a:custGeom>
              <a:avLst/>
              <a:gdLst/>
              <a:ahLst/>
              <a:cxnLst/>
              <a:rect l="l" t="t" r="r" b="b"/>
              <a:pathLst>
                <a:path w="1802607" h="577850">
                  <a:moveTo>
                    <a:pt x="0" y="0"/>
                  </a:moveTo>
                  <a:lnTo>
                    <a:pt x="1802607" y="0"/>
                  </a:lnTo>
                  <a:lnTo>
                    <a:pt x="1802607" y="577850"/>
                  </a:lnTo>
                  <a:lnTo>
                    <a:pt x="0" y="577850"/>
                  </a:lnTo>
                  <a:close/>
                </a:path>
              </a:pathLst>
            </a:custGeom>
            <a:solidFill>
              <a:srgbClr val="000000">
                <a:alpha val="0"/>
              </a:srgbClr>
            </a:solidFill>
          </p:spPr>
          <p:txBody>
            <a:bodyPr/>
            <a:lstStyle/>
            <a:p>
              <a:endParaRPr lang="en-IN"/>
            </a:p>
          </p:txBody>
        </p:sp>
        <p:sp>
          <p:nvSpPr>
            <p:cNvPr id="46" name="TextBox 46"/>
            <p:cNvSpPr txBox="1"/>
            <p:nvPr/>
          </p:nvSpPr>
          <p:spPr>
            <a:xfrm>
              <a:off x="0" y="-85725"/>
              <a:ext cx="180260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2000</a:t>
              </a:r>
            </a:p>
          </p:txBody>
        </p:sp>
      </p:grpSp>
      <p:grpSp>
        <p:nvGrpSpPr>
          <p:cNvPr id="47" name="Group 47"/>
          <p:cNvGrpSpPr/>
          <p:nvPr/>
        </p:nvGrpSpPr>
        <p:grpSpPr>
          <a:xfrm>
            <a:off x="8845154" y="6065490"/>
            <a:ext cx="1356718" cy="433388"/>
            <a:chOff x="0" y="0"/>
            <a:chExt cx="1808957" cy="577850"/>
          </a:xfrm>
        </p:grpSpPr>
        <p:sp>
          <p:nvSpPr>
            <p:cNvPr id="48" name="Freeform 48"/>
            <p:cNvSpPr/>
            <p:nvPr/>
          </p:nvSpPr>
          <p:spPr>
            <a:xfrm>
              <a:off x="0" y="0"/>
              <a:ext cx="1808957" cy="577850"/>
            </a:xfrm>
            <a:custGeom>
              <a:avLst/>
              <a:gdLst/>
              <a:ahLst/>
              <a:cxnLst/>
              <a:rect l="l" t="t" r="r" b="b"/>
              <a:pathLst>
                <a:path w="1808957" h="577850">
                  <a:moveTo>
                    <a:pt x="0" y="0"/>
                  </a:moveTo>
                  <a:lnTo>
                    <a:pt x="1808957" y="0"/>
                  </a:lnTo>
                  <a:lnTo>
                    <a:pt x="1808957" y="577850"/>
                  </a:lnTo>
                  <a:lnTo>
                    <a:pt x="0" y="577850"/>
                  </a:lnTo>
                  <a:close/>
                </a:path>
              </a:pathLst>
            </a:custGeom>
            <a:solidFill>
              <a:srgbClr val="000000">
                <a:alpha val="0"/>
              </a:srgbClr>
            </a:solidFill>
          </p:spPr>
          <p:txBody>
            <a:bodyPr/>
            <a:lstStyle/>
            <a:p>
              <a:endParaRPr lang="en-IN"/>
            </a:p>
          </p:txBody>
        </p:sp>
        <p:sp>
          <p:nvSpPr>
            <p:cNvPr id="49" name="TextBox 49"/>
            <p:cNvSpPr txBox="1"/>
            <p:nvPr/>
          </p:nvSpPr>
          <p:spPr>
            <a:xfrm>
              <a:off x="0" y="-85725"/>
              <a:ext cx="180895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4.5</a:t>
              </a:r>
            </a:p>
          </p:txBody>
        </p:sp>
      </p:grpSp>
      <p:grpSp>
        <p:nvGrpSpPr>
          <p:cNvPr id="50" name="Group 50"/>
          <p:cNvGrpSpPr/>
          <p:nvPr/>
        </p:nvGrpSpPr>
        <p:grpSpPr>
          <a:xfrm>
            <a:off x="957411" y="6670774"/>
            <a:ext cx="9515178" cy="777180"/>
            <a:chOff x="0" y="0"/>
            <a:chExt cx="12686903" cy="1036240"/>
          </a:xfrm>
        </p:grpSpPr>
        <p:sp>
          <p:nvSpPr>
            <p:cNvPr id="51" name="Freeform 51"/>
            <p:cNvSpPr/>
            <p:nvPr/>
          </p:nvSpPr>
          <p:spPr>
            <a:xfrm>
              <a:off x="0" y="0"/>
              <a:ext cx="12686919" cy="1036193"/>
            </a:xfrm>
            <a:custGeom>
              <a:avLst/>
              <a:gdLst/>
              <a:ahLst/>
              <a:cxnLst/>
              <a:rect l="l" t="t" r="r" b="b"/>
              <a:pathLst>
                <a:path w="12686919" h="1036193">
                  <a:moveTo>
                    <a:pt x="0" y="0"/>
                  </a:moveTo>
                  <a:lnTo>
                    <a:pt x="12686919" y="0"/>
                  </a:lnTo>
                  <a:lnTo>
                    <a:pt x="12686919" y="1036193"/>
                  </a:lnTo>
                  <a:lnTo>
                    <a:pt x="0" y="1036193"/>
                  </a:lnTo>
                  <a:close/>
                </a:path>
              </a:pathLst>
            </a:custGeom>
            <a:solidFill>
              <a:srgbClr val="FFFFFF">
                <a:alpha val="0"/>
              </a:srgbClr>
            </a:solidFill>
          </p:spPr>
          <p:txBody>
            <a:bodyPr/>
            <a:lstStyle/>
            <a:p>
              <a:endParaRPr lang="en-IN"/>
            </a:p>
          </p:txBody>
        </p:sp>
      </p:grpSp>
      <p:grpSp>
        <p:nvGrpSpPr>
          <p:cNvPr id="52" name="Group 52"/>
          <p:cNvGrpSpPr/>
          <p:nvPr/>
        </p:nvGrpSpPr>
        <p:grpSpPr>
          <a:xfrm>
            <a:off x="1228725" y="6842671"/>
            <a:ext cx="1356718" cy="433388"/>
            <a:chOff x="0" y="0"/>
            <a:chExt cx="1808957" cy="577850"/>
          </a:xfrm>
        </p:grpSpPr>
        <p:sp>
          <p:nvSpPr>
            <p:cNvPr id="53" name="Freeform 53"/>
            <p:cNvSpPr/>
            <p:nvPr/>
          </p:nvSpPr>
          <p:spPr>
            <a:xfrm>
              <a:off x="0" y="0"/>
              <a:ext cx="1808957" cy="577850"/>
            </a:xfrm>
            <a:custGeom>
              <a:avLst/>
              <a:gdLst/>
              <a:ahLst/>
              <a:cxnLst/>
              <a:rect l="l" t="t" r="r" b="b"/>
              <a:pathLst>
                <a:path w="1808957" h="577850">
                  <a:moveTo>
                    <a:pt x="0" y="0"/>
                  </a:moveTo>
                  <a:lnTo>
                    <a:pt x="1808957" y="0"/>
                  </a:lnTo>
                  <a:lnTo>
                    <a:pt x="1808957" y="577850"/>
                  </a:lnTo>
                  <a:lnTo>
                    <a:pt x="0" y="577850"/>
                  </a:lnTo>
                  <a:close/>
                </a:path>
              </a:pathLst>
            </a:custGeom>
            <a:solidFill>
              <a:srgbClr val="000000">
                <a:alpha val="0"/>
              </a:srgbClr>
            </a:solidFill>
          </p:spPr>
          <p:txBody>
            <a:bodyPr/>
            <a:lstStyle/>
            <a:p>
              <a:endParaRPr lang="en-IN"/>
            </a:p>
          </p:txBody>
        </p:sp>
        <p:sp>
          <p:nvSpPr>
            <p:cNvPr id="54" name="TextBox 54"/>
            <p:cNvSpPr txBox="1"/>
            <p:nvPr/>
          </p:nvSpPr>
          <p:spPr>
            <a:xfrm>
              <a:off x="0" y="-85725"/>
              <a:ext cx="180895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Dairy</a:t>
              </a:r>
            </a:p>
          </p:txBody>
        </p:sp>
      </p:grpSp>
      <p:grpSp>
        <p:nvGrpSpPr>
          <p:cNvPr id="55" name="Group 55"/>
          <p:cNvGrpSpPr/>
          <p:nvPr/>
        </p:nvGrpSpPr>
        <p:grpSpPr>
          <a:xfrm>
            <a:off x="3136404" y="6842671"/>
            <a:ext cx="1351955" cy="433388"/>
            <a:chOff x="0" y="0"/>
            <a:chExt cx="1802607" cy="577850"/>
          </a:xfrm>
        </p:grpSpPr>
        <p:sp>
          <p:nvSpPr>
            <p:cNvPr id="56" name="Freeform 56"/>
            <p:cNvSpPr/>
            <p:nvPr/>
          </p:nvSpPr>
          <p:spPr>
            <a:xfrm>
              <a:off x="0" y="0"/>
              <a:ext cx="1802607" cy="577850"/>
            </a:xfrm>
            <a:custGeom>
              <a:avLst/>
              <a:gdLst/>
              <a:ahLst/>
              <a:cxnLst/>
              <a:rect l="l" t="t" r="r" b="b"/>
              <a:pathLst>
                <a:path w="1802607" h="577850">
                  <a:moveTo>
                    <a:pt x="0" y="0"/>
                  </a:moveTo>
                  <a:lnTo>
                    <a:pt x="1802607" y="0"/>
                  </a:lnTo>
                  <a:lnTo>
                    <a:pt x="1802607" y="577850"/>
                  </a:lnTo>
                  <a:lnTo>
                    <a:pt x="0" y="577850"/>
                  </a:lnTo>
                  <a:close/>
                </a:path>
              </a:pathLst>
            </a:custGeom>
            <a:solidFill>
              <a:srgbClr val="000000">
                <a:alpha val="0"/>
              </a:srgbClr>
            </a:solidFill>
          </p:spPr>
          <p:txBody>
            <a:bodyPr/>
            <a:lstStyle/>
            <a:p>
              <a:endParaRPr lang="en-IN"/>
            </a:p>
          </p:txBody>
        </p:sp>
        <p:sp>
          <p:nvSpPr>
            <p:cNvPr id="57" name="TextBox 57"/>
            <p:cNvSpPr txBox="1"/>
            <p:nvPr/>
          </p:nvSpPr>
          <p:spPr>
            <a:xfrm>
              <a:off x="0" y="-85725"/>
              <a:ext cx="180260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250000</a:t>
              </a:r>
            </a:p>
          </p:txBody>
        </p:sp>
      </p:grpSp>
      <p:grpSp>
        <p:nvGrpSpPr>
          <p:cNvPr id="58" name="Group 58"/>
          <p:cNvGrpSpPr/>
          <p:nvPr/>
        </p:nvGrpSpPr>
        <p:grpSpPr>
          <a:xfrm>
            <a:off x="5039320" y="6842671"/>
            <a:ext cx="1351955" cy="433388"/>
            <a:chOff x="0" y="0"/>
            <a:chExt cx="1802607" cy="577850"/>
          </a:xfrm>
        </p:grpSpPr>
        <p:sp>
          <p:nvSpPr>
            <p:cNvPr id="59" name="Freeform 59"/>
            <p:cNvSpPr/>
            <p:nvPr/>
          </p:nvSpPr>
          <p:spPr>
            <a:xfrm>
              <a:off x="0" y="0"/>
              <a:ext cx="1802607" cy="577850"/>
            </a:xfrm>
            <a:custGeom>
              <a:avLst/>
              <a:gdLst/>
              <a:ahLst/>
              <a:cxnLst/>
              <a:rect l="l" t="t" r="r" b="b"/>
              <a:pathLst>
                <a:path w="1802607" h="577850">
                  <a:moveTo>
                    <a:pt x="0" y="0"/>
                  </a:moveTo>
                  <a:lnTo>
                    <a:pt x="1802607" y="0"/>
                  </a:lnTo>
                  <a:lnTo>
                    <a:pt x="1802607" y="577850"/>
                  </a:lnTo>
                  <a:lnTo>
                    <a:pt x="0" y="577850"/>
                  </a:lnTo>
                  <a:close/>
                </a:path>
              </a:pathLst>
            </a:custGeom>
            <a:solidFill>
              <a:srgbClr val="000000">
                <a:alpha val="0"/>
              </a:srgbClr>
            </a:solidFill>
          </p:spPr>
          <p:txBody>
            <a:bodyPr/>
            <a:lstStyle/>
            <a:p>
              <a:endParaRPr lang="en-IN"/>
            </a:p>
          </p:txBody>
        </p:sp>
        <p:sp>
          <p:nvSpPr>
            <p:cNvPr id="60" name="TextBox 60"/>
            <p:cNvSpPr txBox="1"/>
            <p:nvPr/>
          </p:nvSpPr>
          <p:spPr>
            <a:xfrm>
              <a:off x="0" y="-85725"/>
              <a:ext cx="180260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180</a:t>
              </a:r>
            </a:p>
          </p:txBody>
        </p:sp>
      </p:grpSp>
      <p:grpSp>
        <p:nvGrpSpPr>
          <p:cNvPr id="61" name="Group 61"/>
          <p:cNvGrpSpPr/>
          <p:nvPr/>
        </p:nvGrpSpPr>
        <p:grpSpPr>
          <a:xfrm>
            <a:off x="6942236" y="6842671"/>
            <a:ext cx="1351955" cy="433388"/>
            <a:chOff x="0" y="0"/>
            <a:chExt cx="1802607" cy="577850"/>
          </a:xfrm>
        </p:grpSpPr>
        <p:sp>
          <p:nvSpPr>
            <p:cNvPr id="62" name="Freeform 62"/>
            <p:cNvSpPr/>
            <p:nvPr/>
          </p:nvSpPr>
          <p:spPr>
            <a:xfrm>
              <a:off x="0" y="0"/>
              <a:ext cx="1802607" cy="577850"/>
            </a:xfrm>
            <a:custGeom>
              <a:avLst/>
              <a:gdLst/>
              <a:ahLst/>
              <a:cxnLst/>
              <a:rect l="l" t="t" r="r" b="b"/>
              <a:pathLst>
                <a:path w="1802607" h="577850">
                  <a:moveTo>
                    <a:pt x="0" y="0"/>
                  </a:moveTo>
                  <a:lnTo>
                    <a:pt x="1802607" y="0"/>
                  </a:lnTo>
                  <a:lnTo>
                    <a:pt x="1802607" y="577850"/>
                  </a:lnTo>
                  <a:lnTo>
                    <a:pt x="0" y="577850"/>
                  </a:lnTo>
                  <a:close/>
                </a:path>
              </a:pathLst>
            </a:custGeom>
            <a:solidFill>
              <a:srgbClr val="000000">
                <a:alpha val="0"/>
              </a:srgbClr>
            </a:solidFill>
          </p:spPr>
          <p:txBody>
            <a:bodyPr/>
            <a:lstStyle/>
            <a:p>
              <a:endParaRPr lang="en-IN"/>
            </a:p>
          </p:txBody>
        </p:sp>
        <p:sp>
          <p:nvSpPr>
            <p:cNvPr id="63" name="TextBox 63"/>
            <p:cNvSpPr txBox="1"/>
            <p:nvPr/>
          </p:nvSpPr>
          <p:spPr>
            <a:xfrm>
              <a:off x="0" y="-85725"/>
              <a:ext cx="180260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1400</a:t>
              </a:r>
            </a:p>
          </p:txBody>
        </p:sp>
      </p:grpSp>
      <p:grpSp>
        <p:nvGrpSpPr>
          <p:cNvPr id="64" name="Group 64"/>
          <p:cNvGrpSpPr/>
          <p:nvPr/>
        </p:nvGrpSpPr>
        <p:grpSpPr>
          <a:xfrm>
            <a:off x="8845154" y="6842671"/>
            <a:ext cx="1356718" cy="433388"/>
            <a:chOff x="0" y="0"/>
            <a:chExt cx="1808957" cy="577850"/>
          </a:xfrm>
        </p:grpSpPr>
        <p:sp>
          <p:nvSpPr>
            <p:cNvPr id="65" name="Freeform 65"/>
            <p:cNvSpPr/>
            <p:nvPr/>
          </p:nvSpPr>
          <p:spPr>
            <a:xfrm>
              <a:off x="0" y="0"/>
              <a:ext cx="1808957" cy="577850"/>
            </a:xfrm>
            <a:custGeom>
              <a:avLst/>
              <a:gdLst/>
              <a:ahLst/>
              <a:cxnLst/>
              <a:rect l="l" t="t" r="r" b="b"/>
              <a:pathLst>
                <a:path w="1808957" h="577850">
                  <a:moveTo>
                    <a:pt x="0" y="0"/>
                  </a:moveTo>
                  <a:lnTo>
                    <a:pt x="1808957" y="0"/>
                  </a:lnTo>
                  <a:lnTo>
                    <a:pt x="1808957" y="577850"/>
                  </a:lnTo>
                  <a:lnTo>
                    <a:pt x="0" y="577850"/>
                  </a:lnTo>
                  <a:close/>
                </a:path>
              </a:pathLst>
            </a:custGeom>
            <a:solidFill>
              <a:srgbClr val="000000">
                <a:alpha val="0"/>
              </a:srgbClr>
            </a:solidFill>
          </p:spPr>
          <p:txBody>
            <a:bodyPr/>
            <a:lstStyle/>
            <a:p>
              <a:endParaRPr lang="en-IN"/>
            </a:p>
          </p:txBody>
        </p:sp>
        <p:sp>
          <p:nvSpPr>
            <p:cNvPr id="66" name="TextBox 66"/>
            <p:cNvSpPr txBox="1"/>
            <p:nvPr/>
          </p:nvSpPr>
          <p:spPr>
            <a:xfrm>
              <a:off x="0" y="-85725"/>
              <a:ext cx="180895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4.0</a:t>
              </a:r>
            </a:p>
          </p:txBody>
        </p:sp>
      </p:grpSp>
      <p:grpSp>
        <p:nvGrpSpPr>
          <p:cNvPr id="67" name="Group 67"/>
          <p:cNvGrpSpPr/>
          <p:nvPr/>
        </p:nvGrpSpPr>
        <p:grpSpPr>
          <a:xfrm>
            <a:off x="957411" y="7447955"/>
            <a:ext cx="9515178" cy="777180"/>
            <a:chOff x="0" y="0"/>
            <a:chExt cx="12686903" cy="1036240"/>
          </a:xfrm>
        </p:grpSpPr>
        <p:sp>
          <p:nvSpPr>
            <p:cNvPr id="68" name="Freeform 68"/>
            <p:cNvSpPr/>
            <p:nvPr/>
          </p:nvSpPr>
          <p:spPr>
            <a:xfrm>
              <a:off x="0" y="0"/>
              <a:ext cx="12686919" cy="1036193"/>
            </a:xfrm>
            <a:custGeom>
              <a:avLst/>
              <a:gdLst/>
              <a:ahLst/>
              <a:cxnLst/>
              <a:rect l="l" t="t" r="r" b="b"/>
              <a:pathLst>
                <a:path w="12686919" h="1036193">
                  <a:moveTo>
                    <a:pt x="0" y="0"/>
                  </a:moveTo>
                  <a:lnTo>
                    <a:pt x="12686919" y="0"/>
                  </a:lnTo>
                  <a:lnTo>
                    <a:pt x="12686919" y="1036193"/>
                  </a:lnTo>
                  <a:lnTo>
                    <a:pt x="0" y="1036193"/>
                  </a:lnTo>
                  <a:close/>
                </a:path>
              </a:pathLst>
            </a:custGeom>
            <a:solidFill>
              <a:srgbClr val="000000">
                <a:alpha val="0"/>
              </a:srgbClr>
            </a:solidFill>
          </p:spPr>
          <p:txBody>
            <a:bodyPr/>
            <a:lstStyle/>
            <a:p>
              <a:endParaRPr lang="en-IN"/>
            </a:p>
          </p:txBody>
        </p:sp>
      </p:grpSp>
      <p:grpSp>
        <p:nvGrpSpPr>
          <p:cNvPr id="69" name="Group 69"/>
          <p:cNvGrpSpPr/>
          <p:nvPr/>
        </p:nvGrpSpPr>
        <p:grpSpPr>
          <a:xfrm>
            <a:off x="1228725" y="7619851"/>
            <a:ext cx="1356718" cy="433388"/>
            <a:chOff x="0" y="0"/>
            <a:chExt cx="1808957" cy="577850"/>
          </a:xfrm>
        </p:grpSpPr>
        <p:sp>
          <p:nvSpPr>
            <p:cNvPr id="70" name="Freeform 70"/>
            <p:cNvSpPr/>
            <p:nvPr/>
          </p:nvSpPr>
          <p:spPr>
            <a:xfrm>
              <a:off x="0" y="0"/>
              <a:ext cx="1808957" cy="577850"/>
            </a:xfrm>
            <a:custGeom>
              <a:avLst/>
              <a:gdLst/>
              <a:ahLst/>
              <a:cxnLst/>
              <a:rect l="l" t="t" r="r" b="b"/>
              <a:pathLst>
                <a:path w="1808957" h="577850">
                  <a:moveTo>
                    <a:pt x="0" y="0"/>
                  </a:moveTo>
                  <a:lnTo>
                    <a:pt x="1808957" y="0"/>
                  </a:lnTo>
                  <a:lnTo>
                    <a:pt x="1808957" y="577850"/>
                  </a:lnTo>
                  <a:lnTo>
                    <a:pt x="0" y="577850"/>
                  </a:lnTo>
                  <a:close/>
                </a:path>
              </a:pathLst>
            </a:custGeom>
            <a:solidFill>
              <a:srgbClr val="000000">
                <a:alpha val="0"/>
              </a:srgbClr>
            </a:solidFill>
          </p:spPr>
          <p:txBody>
            <a:bodyPr/>
            <a:lstStyle/>
            <a:p>
              <a:endParaRPr lang="en-IN"/>
            </a:p>
          </p:txBody>
        </p:sp>
        <p:sp>
          <p:nvSpPr>
            <p:cNvPr id="71" name="TextBox 71"/>
            <p:cNvSpPr txBox="1"/>
            <p:nvPr/>
          </p:nvSpPr>
          <p:spPr>
            <a:xfrm>
              <a:off x="0" y="-85725"/>
              <a:ext cx="180895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Snacks</a:t>
              </a:r>
            </a:p>
          </p:txBody>
        </p:sp>
      </p:grpSp>
      <p:grpSp>
        <p:nvGrpSpPr>
          <p:cNvPr id="72" name="Group 72"/>
          <p:cNvGrpSpPr/>
          <p:nvPr/>
        </p:nvGrpSpPr>
        <p:grpSpPr>
          <a:xfrm>
            <a:off x="3136404" y="7619851"/>
            <a:ext cx="1351955" cy="433388"/>
            <a:chOff x="0" y="0"/>
            <a:chExt cx="1802607" cy="577850"/>
          </a:xfrm>
        </p:grpSpPr>
        <p:sp>
          <p:nvSpPr>
            <p:cNvPr id="73" name="Freeform 73"/>
            <p:cNvSpPr/>
            <p:nvPr/>
          </p:nvSpPr>
          <p:spPr>
            <a:xfrm>
              <a:off x="0" y="0"/>
              <a:ext cx="1802607" cy="577850"/>
            </a:xfrm>
            <a:custGeom>
              <a:avLst/>
              <a:gdLst/>
              <a:ahLst/>
              <a:cxnLst/>
              <a:rect l="l" t="t" r="r" b="b"/>
              <a:pathLst>
                <a:path w="1802607" h="577850">
                  <a:moveTo>
                    <a:pt x="0" y="0"/>
                  </a:moveTo>
                  <a:lnTo>
                    <a:pt x="1802607" y="0"/>
                  </a:lnTo>
                  <a:lnTo>
                    <a:pt x="1802607" y="577850"/>
                  </a:lnTo>
                  <a:lnTo>
                    <a:pt x="0" y="577850"/>
                  </a:lnTo>
                  <a:close/>
                </a:path>
              </a:pathLst>
            </a:custGeom>
            <a:solidFill>
              <a:srgbClr val="000000">
                <a:alpha val="0"/>
              </a:srgbClr>
            </a:solidFill>
          </p:spPr>
          <p:txBody>
            <a:bodyPr/>
            <a:lstStyle/>
            <a:p>
              <a:endParaRPr lang="en-IN"/>
            </a:p>
          </p:txBody>
        </p:sp>
        <p:sp>
          <p:nvSpPr>
            <p:cNvPr id="74" name="TextBox 74"/>
            <p:cNvSpPr txBox="1"/>
            <p:nvPr/>
          </p:nvSpPr>
          <p:spPr>
            <a:xfrm>
              <a:off x="0" y="-85725"/>
              <a:ext cx="180260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400000</a:t>
              </a:r>
            </a:p>
          </p:txBody>
        </p:sp>
      </p:grpSp>
      <p:grpSp>
        <p:nvGrpSpPr>
          <p:cNvPr id="75" name="Group 75"/>
          <p:cNvGrpSpPr/>
          <p:nvPr/>
        </p:nvGrpSpPr>
        <p:grpSpPr>
          <a:xfrm>
            <a:off x="5039320" y="7619851"/>
            <a:ext cx="1351955" cy="433388"/>
            <a:chOff x="0" y="0"/>
            <a:chExt cx="1802607" cy="577850"/>
          </a:xfrm>
        </p:grpSpPr>
        <p:sp>
          <p:nvSpPr>
            <p:cNvPr id="76" name="Freeform 76"/>
            <p:cNvSpPr/>
            <p:nvPr/>
          </p:nvSpPr>
          <p:spPr>
            <a:xfrm>
              <a:off x="0" y="0"/>
              <a:ext cx="1802607" cy="577850"/>
            </a:xfrm>
            <a:custGeom>
              <a:avLst/>
              <a:gdLst/>
              <a:ahLst/>
              <a:cxnLst/>
              <a:rect l="l" t="t" r="r" b="b"/>
              <a:pathLst>
                <a:path w="1802607" h="577850">
                  <a:moveTo>
                    <a:pt x="0" y="0"/>
                  </a:moveTo>
                  <a:lnTo>
                    <a:pt x="1802607" y="0"/>
                  </a:lnTo>
                  <a:lnTo>
                    <a:pt x="1802607" y="577850"/>
                  </a:lnTo>
                  <a:lnTo>
                    <a:pt x="0" y="577850"/>
                  </a:lnTo>
                  <a:close/>
                </a:path>
              </a:pathLst>
            </a:custGeom>
            <a:solidFill>
              <a:srgbClr val="000000">
                <a:alpha val="0"/>
              </a:srgbClr>
            </a:solidFill>
          </p:spPr>
          <p:txBody>
            <a:bodyPr/>
            <a:lstStyle/>
            <a:p>
              <a:endParaRPr lang="en-IN"/>
            </a:p>
          </p:txBody>
        </p:sp>
        <p:sp>
          <p:nvSpPr>
            <p:cNvPr id="77" name="TextBox 77"/>
            <p:cNvSpPr txBox="1"/>
            <p:nvPr/>
          </p:nvSpPr>
          <p:spPr>
            <a:xfrm>
              <a:off x="0" y="-85725"/>
              <a:ext cx="180260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220</a:t>
              </a:r>
            </a:p>
          </p:txBody>
        </p:sp>
      </p:grpSp>
      <p:grpSp>
        <p:nvGrpSpPr>
          <p:cNvPr id="78" name="Group 78"/>
          <p:cNvGrpSpPr/>
          <p:nvPr/>
        </p:nvGrpSpPr>
        <p:grpSpPr>
          <a:xfrm>
            <a:off x="6942236" y="7619851"/>
            <a:ext cx="1351955" cy="433388"/>
            <a:chOff x="0" y="0"/>
            <a:chExt cx="1802607" cy="577850"/>
          </a:xfrm>
        </p:grpSpPr>
        <p:sp>
          <p:nvSpPr>
            <p:cNvPr id="79" name="Freeform 79"/>
            <p:cNvSpPr/>
            <p:nvPr/>
          </p:nvSpPr>
          <p:spPr>
            <a:xfrm>
              <a:off x="0" y="0"/>
              <a:ext cx="1802607" cy="577850"/>
            </a:xfrm>
            <a:custGeom>
              <a:avLst/>
              <a:gdLst/>
              <a:ahLst/>
              <a:cxnLst/>
              <a:rect l="l" t="t" r="r" b="b"/>
              <a:pathLst>
                <a:path w="1802607" h="577850">
                  <a:moveTo>
                    <a:pt x="0" y="0"/>
                  </a:moveTo>
                  <a:lnTo>
                    <a:pt x="1802607" y="0"/>
                  </a:lnTo>
                  <a:lnTo>
                    <a:pt x="1802607" y="577850"/>
                  </a:lnTo>
                  <a:lnTo>
                    <a:pt x="0" y="577850"/>
                  </a:lnTo>
                  <a:close/>
                </a:path>
              </a:pathLst>
            </a:custGeom>
            <a:solidFill>
              <a:srgbClr val="000000">
                <a:alpha val="0"/>
              </a:srgbClr>
            </a:solidFill>
          </p:spPr>
          <p:txBody>
            <a:bodyPr/>
            <a:lstStyle/>
            <a:p>
              <a:endParaRPr lang="en-IN"/>
            </a:p>
          </p:txBody>
        </p:sp>
        <p:sp>
          <p:nvSpPr>
            <p:cNvPr id="80" name="TextBox 80"/>
            <p:cNvSpPr txBox="1"/>
            <p:nvPr/>
          </p:nvSpPr>
          <p:spPr>
            <a:xfrm>
              <a:off x="0" y="-85725"/>
              <a:ext cx="180260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1800</a:t>
              </a:r>
            </a:p>
          </p:txBody>
        </p:sp>
      </p:grpSp>
      <p:grpSp>
        <p:nvGrpSpPr>
          <p:cNvPr id="81" name="Group 81"/>
          <p:cNvGrpSpPr/>
          <p:nvPr/>
        </p:nvGrpSpPr>
        <p:grpSpPr>
          <a:xfrm>
            <a:off x="8845154" y="7619851"/>
            <a:ext cx="1356718" cy="433388"/>
            <a:chOff x="0" y="0"/>
            <a:chExt cx="1808957" cy="577850"/>
          </a:xfrm>
        </p:grpSpPr>
        <p:sp>
          <p:nvSpPr>
            <p:cNvPr id="82" name="Freeform 82"/>
            <p:cNvSpPr/>
            <p:nvPr/>
          </p:nvSpPr>
          <p:spPr>
            <a:xfrm>
              <a:off x="0" y="0"/>
              <a:ext cx="1808957" cy="577850"/>
            </a:xfrm>
            <a:custGeom>
              <a:avLst/>
              <a:gdLst/>
              <a:ahLst/>
              <a:cxnLst/>
              <a:rect l="l" t="t" r="r" b="b"/>
              <a:pathLst>
                <a:path w="1808957" h="577850">
                  <a:moveTo>
                    <a:pt x="0" y="0"/>
                  </a:moveTo>
                  <a:lnTo>
                    <a:pt x="1808957" y="0"/>
                  </a:lnTo>
                  <a:lnTo>
                    <a:pt x="1808957" y="577850"/>
                  </a:lnTo>
                  <a:lnTo>
                    <a:pt x="0" y="577850"/>
                  </a:lnTo>
                  <a:close/>
                </a:path>
              </a:pathLst>
            </a:custGeom>
            <a:solidFill>
              <a:srgbClr val="000000">
                <a:alpha val="0"/>
              </a:srgbClr>
            </a:solidFill>
          </p:spPr>
          <p:txBody>
            <a:bodyPr/>
            <a:lstStyle/>
            <a:p>
              <a:endParaRPr lang="en-IN"/>
            </a:p>
          </p:txBody>
        </p:sp>
        <p:sp>
          <p:nvSpPr>
            <p:cNvPr id="83" name="TextBox 83"/>
            <p:cNvSpPr txBox="1"/>
            <p:nvPr/>
          </p:nvSpPr>
          <p:spPr>
            <a:xfrm>
              <a:off x="0" y="-85725"/>
              <a:ext cx="1808957" cy="66357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4.2</a:t>
              </a:r>
            </a:p>
          </p:txBody>
        </p:sp>
      </p:grpSp>
      <p:grpSp>
        <p:nvGrpSpPr>
          <p:cNvPr id="84" name="Group 84"/>
          <p:cNvGrpSpPr/>
          <p:nvPr/>
        </p:nvGrpSpPr>
        <p:grpSpPr>
          <a:xfrm>
            <a:off x="947886" y="8539311"/>
            <a:ext cx="9534228" cy="866775"/>
            <a:chOff x="0" y="0"/>
            <a:chExt cx="12712303" cy="1155700"/>
          </a:xfrm>
        </p:grpSpPr>
        <p:sp>
          <p:nvSpPr>
            <p:cNvPr id="85" name="Freeform 85"/>
            <p:cNvSpPr/>
            <p:nvPr/>
          </p:nvSpPr>
          <p:spPr>
            <a:xfrm>
              <a:off x="0" y="0"/>
              <a:ext cx="12712303" cy="1155700"/>
            </a:xfrm>
            <a:custGeom>
              <a:avLst/>
              <a:gdLst/>
              <a:ahLst/>
              <a:cxnLst/>
              <a:rect l="l" t="t" r="r" b="b"/>
              <a:pathLst>
                <a:path w="12712303" h="1155700">
                  <a:moveTo>
                    <a:pt x="0" y="0"/>
                  </a:moveTo>
                  <a:lnTo>
                    <a:pt x="12712303" y="0"/>
                  </a:lnTo>
                  <a:lnTo>
                    <a:pt x="12712303" y="1155700"/>
                  </a:lnTo>
                  <a:lnTo>
                    <a:pt x="0" y="1155700"/>
                  </a:lnTo>
                  <a:close/>
                </a:path>
              </a:pathLst>
            </a:custGeom>
            <a:solidFill>
              <a:srgbClr val="000000">
                <a:alpha val="0"/>
              </a:srgbClr>
            </a:solidFill>
          </p:spPr>
          <p:txBody>
            <a:bodyPr/>
            <a:lstStyle/>
            <a:p>
              <a:endParaRPr lang="en-IN"/>
            </a:p>
          </p:txBody>
        </p:sp>
        <p:sp>
          <p:nvSpPr>
            <p:cNvPr id="86" name="TextBox 86"/>
            <p:cNvSpPr txBox="1"/>
            <p:nvPr/>
          </p:nvSpPr>
          <p:spPr>
            <a:xfrm>
              <a:off x="0" y="-85725"/>
              <a:ext cx="12712303" cy="1241425"/>
            </a:xfrm>
            <a:prstGeom prst="rect">
              <a:avLst/>
            </a:prstGeom>
          </p:spPr>
          <p:txBody>
            <a:bodyPr lIns="0" tIns="0" rIns="0" bIns="0" rtlCol="0" anchor="t"/>
            <a:lstStyle/>
            <a:p>
              <a:pPr algn="l">
                <a:lnSpc>
                  <a:spcPts val="3374"/>
                </a:lnSpc>
              </a:pPr>
              <a:r>
                <a:rPr lang="en-US" sz="2125">
                  <a:solidFill>
                    <a:srgbClr val="FFFFFF"/>
                  </a:solidFill>
                  <a:latin typeface="Arimo"/>
                  <a:ea typeface="Arimo"/>
                  <a:cs typeface="Arimo"/>
                  <a:sym typeface="Arimo"/>
                </a:rPr>
                <a:t>By looking at these numbers, Zepto can make better choices about what to sell, how to promote products, and how to grow sales.</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7EEF9"/>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E208E"/>
            </a:solidFill>
          </p:spPr>
          <p:txBody>
            <a:bodyPr/>
            <a:lstStyle/>
            <a:p>
              <a:endParaRPr lang="en-IN"/>
            </a:p>
          </p:txBody>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IN"/>
          </a:p>
        </p:txBody>
      </p:sp>
      <p:grpSp>
        <p:nvGrpSpPr>
          <p:cNvPr id="7" name="Group 7"/>
          <p:cNvGrpSpPr/>
          <p:nvPr/>
        </p:nvGrpSpPr>
        <p:grpSpPr>
          <a:xfrm>
            <a:off x="7796658" y="286211"/>
            <a:ext cx="9915251" cy="2040824"/>
            <a:chOff x="-1" y="0"/>
            <a:chExt cx="13220335" cy="2721099"/>
          </a:xfrm>
        </p:grpSpPr>
        <p:sp>
          <p:nvSpPr>
            <p:cNvPr id="8" name="Freeform 8"/>
            <p:cNvSpPr/>
            <p:nvPr/>
          </p:nvSpPr>
          <p:spPr>
            <a:xfrm>
              <a:off x="0" y="0"/>
              <a:ext cx="13220334" cy="1979970"/>
            </a:xfrm>
            <a:custGeom>
              <a:avLst/>
              <a:gdLst/>
              <a:ahLst/>
              <a:cxnLst/>
              <a:rect l="l" t="t" r="r" b="b"/>
              <a:pathLst>
                <a:path w="13220334" h="1979970">
                  <a:moveTo>
                    <a:pt x="0" y="0"/>
                  </a:moveTo>
                  <a:lnTo>
                    <a:pt x="13220334" y="0"/>
                  </a:lnTo>
                  <a:lnTo>
                    <a:pt x="13220334" y="1979970"/>
                  </a:lnTo>
                  <a:lnTo>
                    <a:pt x="0" y="1979970"/>
                  </a:lnTo>
                  <a:close/>
                </a:path>
              </a:pathLst>
            </a:custGeom>
            <a:solidFill>
              <a:srgbClr val="000000">
                <a:alpha val="0"/>
              </a:srgbClr>
            </a:solidFill>
          </p:spPr>
          <p:txBody>
            <a:bodyPr/>
            <a:lstStyle/>
            <a:p>
              <a:endParaRPr lang="en-IN"/>
            </a:p>
          </p:txBody>
        </p:sp>
        <p:sp>
          <p:nvSpPr>
            <p:cNvPr id="9" name="TextBox 9"/>
            <p:cNvSpPr txBox="1"/>
            <p:nvPr/>
          </p:nvSpPr>
          <p:spPr>
            <a:xfrm>
              <a:off x="-1" y="722080"/>
              <a:ext cx="13220335" cy="1999019"/>
            </a:xfrm>
            <a:prstGeom prst="rect">
              <a:avLst/>
            </a:prstGeom>
          </p:spPr>
          <p:txBody>
            <a:bodyPr lIns="0" tIns="0" rIns="0" bIns="0" rtlCol="0" anchor="t"/>
            <a:lstStyle/>
            <a:p>
              <a:pPr algn="l">
                <a:lnSpc>
                  <a:spcPts val="6249"/>
                </a:lnSpc>
              </a:pPr>
              <a:r>
                <a:rPr lang="en-US" sz="4999" b="1" dirty="0">
                  <a:solidFill>
                    <a:srgbClr val="FFFFFF"/>
                  </a:solidFill>
                  <a:latin typeface="Alexandria Bold"/>
                  <a:ea typeface="Alexandria Bold"/>
                  <a:cs typeface="Alexandria Bold"/>
                  <a:sym typeface="Alexandria Bold"/>
                </a:rPr>
                <a:t>Key Insights from Analysis</a:t>
              </a:r>
            </a:p>
          </p:txBody>
        </p:sp>
      </p:grpSp>
      <p:grpSp>
        <p:nvGrpSpPr>
          <p:cNvPr id="10" name="Group 10"/>
          <p:cNvGrpSpPr/>
          <p:nvPr/>
        </p:nvGrpSpPr>
        <p:grpSpPr>
          <a:xfrm>
            <a:off x="7796659" y="1899642"/>
            <a:ext cx="9552683" cy="1446460"/>
            <a:chOff x="0" y="0"/>
            <a:chExt cx="12736910" cy="1928613"/>
          </a:xfrm>
        </p:grpSpPr>
        <p:sp>
          <p:nvSpPr>
            <p:cNvPr id="11" name="Freeform 11"/>
            <p:cNvSpPr/>
            <p:nvPr/>
          </p:nvSpPr>
          <p:spPr>
            <a:xfrm>
              <a:off x="6350" y="6350"/>
              <a:ext cx="12724257" cy="1915922"/>
            </a:xfrm>
            <a:custGeom>
              <a:avLst/>
              <a:gdLst/>
              <a:ahLst/>
              <a:cxnLst/>
              <a:rect l="l" t="t" r="r" b="b"/>
              <a:pathLst>
                <a:path w="12724257" h="1915922">
                  <a:moveTo>
                    <a:pt x="0" y="135890"/>
                  </a:moveTo>
                  <a:cubicBezTo>
                    <a:pt x="0" y="60833"/>
                    <a:pt x="61214" y="0"/>
                    <a:pt x="136652" y="0"/>
                  </a:cubicBezTo>
                  <a:lnTo>
                    <a:pt x="12587605" y="0"/>
                  </a:lnTo>
                  <a:cubicBezTo>
                    <a:pt x="12663043" y="0"/>
                    <a:pt x="12724257" y="60833"/>
                    <a:pt x="12724257" y="135890"/>
                  </a:cubicBezTo>
                  <a:lnTo>
                    <a:pt x="12724257" y="1780032"/>
                  </a:lnTo>
                  <a:cubicBezTo>
                    <a:pt x="12724257" y="1855089"/>
                    <a:pt x="12663043" y="1915922"/>
                    <a:pt x="12587605" y="1915922"/>
                  </a:cubicBezTo>
                  <a:lnTo>
                    <a:pt x="136652" y="1915922"/>
                  </a:lnTo>
                  <a:cubicBezTo>
                    <a:pt x="61214" y="1915922"/>
                    <a:pt x="0" y="1855089"/>
                    <a:pt x="0" y="1780032"/>
                  </a:cubicBezTo>
                  <a:close/>
                </a:path>
              </a:pathLst>
            </a:custGeom>
            <a:solidFill>
              <a:srgbClr val="D5DCF6"/>
            </a:solidFill>
          </p:spPr>
          <p:txBody>
            <a:bodyPr/>
            <a:lstStyle/>
            <a:p>
              <a:endParaRPr lang="en-IN"/>
            </a:p>
          </p:txBody>
        </p:sp>
        <p:sp>
          <p:nvSpPr>
            <p:cNvPr id="12" name="Freeform 12"/>
            <p:cNvSpPr/>
            <p:nvPr/>
          </p:nvSpPr>
          <p:spPr>
            <a:xfrm>
              <a:off x="0" y="0"/>
              <a:ext cx="12736957" cy="1928622"/>
            </a:xfrm>
            <a:custGeom>
              <a:avLst/>
              <a:gdLst/>
              <a:ahLst/>
              <a:cxnLst/>
              <a:rect l="l" t="t" r="r" b="b"/>
              <a:pathLst>
                <a:path w="12736957" h="1928622">
                  <a:moveTo>
                    <a:pt x="0" y="142240"/>
                  </a:moveTo>
                  <a:cubicBezTo>
                    <a:pt x="0" y="63627"/>
                    <a:pt x="64008" y="0"/>
                    <a:pt x="143002" y="0"/>
                  </a:cubicBezTo>
                  <a:lnTo>
                    <a:pt x="12593955" y="0"/>
                  </a:lnTo>
                  <a:lnTo>
                    <a:pt x="12593955" y="6350"/>
                  </a:lnTo>
                  <a:lnTo>
                    <a:pt x="12593955" y="0"/>
                  </a:lnTo>
                  <a:cubicBezTo>
                    <a:pt x="12672949" y="0"/>
                    <a:pt x="12736957" y="63627"/>
                    <a:pt x="12736957" y="142240"/>
                  </a:cubicBezTo>
                  <a:lnTo>
                    <a:pt x="12730607" y="142240"/>
                  </a:lnTo>
                  <a:lnTo>
                    <a:pt x="12736957" y="142240"/>
                  </a:lnTo>
                  <a:lnTo>
                    <a:pt x="12736957" y="1786382"/>
                  </a:lnTo>
                  <a:lnTo>
                    <a:pt x="12730607" y="1786382"/>
                  </a:lnTo>
                  <a:lnTo>
                    <a:pt x="12736957" y="1786382"/>
                  </a:lnTo>
                  <a:cubicBezTo>
                    <a:pt x="12736957" y="1864995"/>
                    <a:pt x="12672949" y="1928622"/>
                    <a:pt x="12593955" y="1928622"/>
                  </a:cubicBezTo>
                  <a:lnTo>
                    <a:pt x="12593955" y="1922272"/>
                  </a:lnTo>
                  <a:lnTo>
                    <a:pt x="12593955" y="1928622"/>
                  </a:lnTo>
                  <a:lnTo>
                    <a:pt x="143002" y="1928622"/>
                  </a:lnTo>
                  <a:lnTo>
                    <a:pt x="143002" y="1922272"/>
                  </a:lnTo>
                  <a:lnTo>
                    <a:pt x="143002" y="1928622"/>
                  </a:lnTo>
                  <a:cubicBezTo>
                    <a:pt x="64008" y="1928622"/>
                    <a:pt x="0" y="1864995"/>
                    <a:pt x="0" y="1786382"/>
                  </a:cubicBezTo>
                  <a:lnTo>
                    <a:pt x="0" y="142240"/>
                  </a:lnTo>
                  <a:lnTo>
                    <a:pt x="6350" y="142240"/>
                  </a:lnTo>
                  <a:lnTo>
                    <a:pt x="0" y="142240"/>
                  </a:lnTo>
                  <a:moveTo>
                    <a:pt x="12700" y="142240"/>
                  </a:moveTo>
                  <a:lnTo>
                    <a:pt x="12700" y="1786382"/>
                  </a:lnTo>
                  <a:lnTo>
                    <a:pt x="6350" y="1786382"/>
                  </a:lnTo>
                  <a:lnTo>
                    <a:pt x="12700" y="1786382"/>
                  </a:lnTo>
                  <a:cubicBezTo>
                    <a:pt x="12700" y="1857883"/>
                    <a:pt x="70993" y="1915922"/>
                    <a:pt x="143002" y="1915922"/>
                  </a:cubicBezTo>
                  <a:lnTo>
                    <a:pt x="12593955" y="1915922"/>
                  </a:lnTo>
                  <a:cubicBezTo>
                    <a:pt x="12665964" y="1915922"/>
                    <a:pt x="12724257" y="1857883"/>
                    <a:pt x="12724257" y="1786382"/>
                  </a:cubicBezTo>
                  <a:lnTo>
                    <a:pt x="12724257" y="142240"/>
                  </a:lnTo>
                  <a:cubicBezTo>
                    <a:pt x="12724257" y="70739"/>
                    <a:pt x="12665964" y="12700"/>
                    <a:pt x="12593955" y="12700"/>
                  </a:cubicBezTo>
                  <a:lnTo>
                    <a:pt x="143002" y="12700"/>
                  </a:lnTo>
                  <a:lnTo>
                    <a:pt x="143002" y="6350"/>
                  </a:lnTo>
                  <a:lnTo>
                    <a:pt x="143002" y="12700"/>
                  </a:lnTo>
                  <a:cubicBezTo>
                    <a:pt x="70993" y="12700"/>
                    <a:pt x="12700" y="70739"/>
                    <a:pt x="12700" y="142240"/>
                  </a:cubicBezTo>
                  <a:close/>
                </a:path>
              </a:pathLst>
            </a:custGeom>
            <a:solidFill>
              <a:srgbClr val="BBC2DC"/>
            </a:solidFill>
          </p:spPr>
          <p:txBody>
            <a:bodyPr/>
            <a:lstStyle/>
            <a:p>
              <a:endParaRPr lang="en-IN"/>
            </a:p>
          </p:txBody>
        </p:sp>
      </p:grpSp>
      <p:grpSp>
        <p:nvGrpSpPr>
          <p:cNvPr id="13" name="Group 13"/>
          <p:cNvGrpSpPr/>
          <p:nvPr/>
        </p:nvGrpSpPr>
        <p:grpSpPr>
          <a:xfrm>
            <a:off x="8053536" y="2093714"/>
            <a:ext cx="4519464" cy="801439"/>
            <a:chOff x="0" y="0"/>
            <a:chExt cx="6025952" cy="1068585"/>
          </a:xfrm>
        </p:grpSpPr>
        <p:sp>
          <p:nvSpPr>
            <p:cNvPr id="14" name="Freeform 14"/>
            <p:cNvSpPr/>
            <p:nvPr/>
          </p:nvSpPr>
          <p:spPr>
            <a:xfrm>
              <a:off x="0" y="0"/>
              <a:ext cx="6025952" cy="1068585"/>
            </a:xfrm>
            <a:custGeom>
              <a:avLst/>
              <a:gdLst/>
              <a:ahLst/>
              <a:cxnLst/>
              <a:rect l="l" t="t" r="r" b="b"/>
              <a:pathLst>
                <a:path w="6025952" h="1068585">
                  <a:moveTo>
                    <a:pt x="0" y="0"/>
                  </a:moveTo>
                  <a:lnTo>
                    <a:pt x="6025952" y="0"/>
                  </a:lnTo>
                  <a:lnTo>
                    <a:pt x="6025952" y="1068585"/>
                  </a:lnTo>
                  <a:lnTo>
                    <a:pt x="0" y="1068585"/>
                  </a:lnTo>
                  <a:close/>
                </a:path>
              </a:pathLst>
            </a:custGeom>
            <a:solidFill>
              <a:srgbClr val="000000">
                <a:alpha val="0"/>
              </a:srgbClr>
            </a:solidFill>
          </p:spPr>
          <p:txBody>
            <a:bodyPr/>
            <a:lstStyle/>
            <a:p>
              <a:endParaRPr lang="en-IN"/>
            </a:p>
          </p:txBody>
        </p:sp>
        <p:sp>
          <p:nvSpPr>
            <p:cNvPr id="15" name="TextBox 15"/>
            <p:cNvSpPr txBox="1"/>
            <p:nvPr/>
          </p:nvSpPr>
          <p:spPr>
            <a:xfrm>
              <a:off x="0" y="-9525"/>
              <a:ext cx="6025952" cy="1078110"/>
            </a:xfrm>
            <a:prstGeom prst="rect">
              <a:avLst/>
            </a:prstGeom>
          </p:spPr>
          <p:txBody>
            <a:bodyPr lIns="0" tIns="0" rIns="0" bIns="0" rtlCol="0" anchor="t"/>
            <a:lstStyle/>
            <a:p>
              <a:pPr algn="l">
                <a:lnSpc>
                  <a:spcPts val="3124"/>
                </a:lnSpc>
              </a:pPr>
              <a:r>
                <a:rPr lang="en-US" sz="2499" b="1">
                  <a:solidFill>
                    <a:srgbClr val="000000"/>
                  </a:solidFill>
                  <a:latin typeface="Alexandria Bold"/>
                  <a:ea typeface="Alexandria Bold"/>
                  <a:cs typeface="Alexandria Bold"/>
                  <a:sym typeface="Alexandria Bold"/>
                </a:rPr>
                <a:t>Low-Fat Dominance</a:t>
              </a:r>
            </a:p>
          </p:txBody>
        </p:sp>
      </p:grpSp>
      <p:grpSp>
        <p:nvGrpSpPr>
          <p:cNvPr id="16" name="Group 16"/>
          <p:cNvGrpSpPr/>
          <p:nvPr/>
        </p:nvGrpSpPr>
        <p:grpSpPr>
          <a:xfrm>
            <a:off x="8053536" y="2701081"/>
            <a:ext cx="9038928" cy="388144"/>
            <a:chOff x="0" y="0"/>
            <a:chExt cx="12051903" cy="517525"/>
          </a:xfrm>
        </p:grpSpPr>
        <p:sp>
          <p:nvSpPr>
            <p:cNvPr id="17" name="Freeform 17"/>
            <p:cNvSpPr/>
            <p:nvPr/>
          </p:nvSpPr>
          <p:spPr>
            <a:xfrm>
              <a:off x="0" y="0"/>
              <a:ext cx="12051903" cy="517525"/>
            </a:xfrm>
            <a:custGeom>
              <a:avLst/>
              <a:gdLst/>
              <a:ahLst/>
              <a:cxnLst/>
              <a:rect l="l" t="t" r="r" b="b"/>
              <a:pathLst>
                <a:path w="12051903" h="517525">
                  <a:moveTo>
                    <a:pt x="0" y="0"/>
                  </a:moveTo>
                  <a:lnTo>
                    <a:pt x="12051903" y="0"/>
                  </a:lnTo>
                  <a:lnTo>
                    <a:pt x="12051903" y="517525"/>
                  </a:lnTo>
                  <a:lnTo>
                    <a:pt x="0" y="517525"/>
                  </a:lnTo>
                  <a:close/>
                </a:path>
              </a:pathLst>
            </a:custGeom>
            <a:solidFill>
              <a:srgbClr val="000000">
                <a:alpha val="0"/>
              </a:srgbClr>
            </a:solidFill>
          </p:spPr>
          <p:txBody>
            <a:bodyPr/>
            <a:lstStyle/>
            <a:p>
              <a:endParaRPr lang="en-IN"/>
            </a:p>
          </p:txBody>
        </p:sp>
        <p:sp>
          <p:nvSpPr>
            <p:cNvPr id="18" name="TextBox 18"/>
            <p:cNvSpPr txBox="1"/>
            <p:nvPr/>
          </p:nvSpPr>
          <p:spPr>
            <a:xfrm>
              <a:off x="0" y="-104775"/>
              <a:ext cx="12051903" cy="622300"/>
            </a:xfrm>
            <a:prstGeom prst="rect">
              <a:avLst/>
            </a:prstGeom>
          </p:spPr>
          <p:txBody>
            <a:bodyPr lIns="0" tIns="0" rIns="0" bIns="0" rtlCol="0" anchor="t"/>
            <a:lstStyle/>
            <a:p>
              <a:pPr algn="l">
                <a:lnSpc>
                  <a:spcPts val="3000"/>
                </a:lnSpc>
              </a:pPr>
              <a:r>
                <a:rPr lang="en-US" sz="1874">
                  <a:solidFill>
                    <a:srgbClr val="000000"/>
                  </a:solidFill>
                  <a:latin typeface="Arimo"/>
                  <a:ea typeface="Arimo"/>
                  <a:cs typeface="Arimo"/>
                  <a:sym typeface="Arimo"/>
                </a:rPr>
                <a:t>Low-fat items drive total sales, indicating demand for healthier options.</a:t>
              </a:r>
            </a:p>
          </p:txBody>
        </p:sp>
      </p:grpSp>
      <p:grpSp>
        <p:nvGrpSpPr>
          <p:cNvPr id="19" name="Group 19"/>
          <p:cNvGrpSpPr/>
          <p:nvPr/>
        </p:nvGrpSpPr>
        <p:grpSpPr>
          <a:xfrm>
            <a:off x="7796659" y="3579167"/>
            <a:ext cx="9552683" cy="1834604"/>
            <a:chOff x="0" y="0"/>
            <a:chExt cx="12736910" cy="2446138"/>
          </a:xfrm>
        </p:grpSpPr>
        <p:sp>
          <p:nvSpPr>
            <p:cNvPr id="20" name="Freeform 20"/>
            <p:cNvSpPr/>
            <p:nvPr/>
          </p:nvSpPr>
          <p:spPr>
            <a:xfrm>
              <a:off x="6350" y="6350"/>
              <a:ext cx="12724130" cy="2433447"/>
            </a:xfrm>
            <a:custGeom>
              <a:avLst/>
              <a:gdLst/>
              <a:ahLst/>
              <a:cxnLst/>
              <a:rect l="l" t="t" r="r" b="b"/>
              <a:pathLst>
                <a:path w="12724130" h="2433447">
                  <a:moveTo>
                    <a:pt x="0" y="135890"/>
                  </a:moveTo>
                  <a:cubicBezTo>
                    <a:pt x="0" y="60833"/>
                    <a:pt x="61087" y="0"/>
                    <a:pt x="136398" y="0"/>
                  </a:cubicBezTo>
                  <a:lnTo>
                    <a:pt x="12587732" y="0"/>
                  </a:lnTo>
                  <a:cubicBezTo>
                    <a:pt x="12663043" y="0"/>
                    <a:pt x="12724130" y="60833"/>
                    <a:pt x="12724130" y="135890"/>
                  </a:cubicBezTo>
                  <a:lnTo>
                    <a:pt x="12724130" y="2297557"/>
                  </a:lnTo>
                  <a:cubicBezTo>
                    <a:pt x="12724130" y="2372614"/>
                    <a:pt x="12663043" y="2433447"/>
                    <a:pt x="12587732" y="2433447"/>
                  </a:cubicBezTo>
                  <a:lnTo>
                    <a:pt x="136398" y="2433447"/>
                  </a:lnTo>
                  <a:cubicBezTo>
                    <a:pt x="61087" y="2433447"/>
                    <a:pt x="0" y="2372614"/>
                    <a:pt x="0" y="2297557"/>
                  </a:cubicBezTo>
                  <a:close/>
                </a:path>
              </a:pathLst>
            </a:custGeom>
            <a:solidFill>
              <a:srgbClr val="D5DCF6"/>
            </a:solidFill>
          </p:spPr>
          <p:txBody>
            <a:bodyPr/>
            <a:lstStyle/>
            <a:p>
              <a:endParaRPr lang="en-IN"/>
            </a:p>
          </p:txBody>
        </p:sp>
        <p:sp>
          <p:nvSpPr>
            <p:cNvPr id="21" name="Freeform 21"/>
            <p:cNvSpPr/>
            <p:nvPr/>
          </p:nvSpPr>
          <p:spPr>
            <a:xfrm>
              <a:off x="0" y="0"/>
              <a:ext cx="12736830" cy="2446147"/>
            </a:xfrm>
            <a:custGeom>
              <a:avLst/>
              <a:gdLst/>
              <a:ahLst/>
              <a:cxnLst/>
              <a:rect l="l" t="t" r="r" b="b"/>
              <a:pathLst>
                <a:path w="12736830" h="2446147">
                  <a:moveTo>
                    <a:pt x="0" y="142240"/>
                  </a:moveTo>
                  <a:cubicBezTo>
                    <a:pt x="0" y="63627"/>
                    <a:pt x="64008" y="0"/>
                    <a:pt x="142748" y="0"/>
                  </a:cubicBezTo>
                  <a:lnTo>
                    <a:pt x="12594082" y="0"/>
                  </a:lnTo>
                  <a:lnTo>
                    <a:pt x="12594082" y="6350"/>
                  </a:lnTo>
                  <a:lnTo>
                    <a:pt x="12594082" y="0"/>
                  </a:lnTo>
                  <a:cubicBezTo>
                    <a:pt x="12672949" y="0"/>
                    <a:pt x="12736830" y="63627"/>
                    <a:pt x="12736830" y="142240"/>
                  </a:cubicBezTo>
                  <a:lnTo>
                    <a:pt x="12730480" y="142240"/>
                  </a:lnTo>
                  <a:lnTo>
                    <a:pt x="12736830" y="142240"/>
                  </a:lnTo>
                  <a:lnTo>
                    <a:pt x="12736830" y="2303907"/>
                  </a:lnTo>
                  <a:lnTo>
                    <a:pt x="12730480" y="2303907"/>
                  </a:lnTo>
                  <a:lnTo>
                    <a:pt x="12736830" y="2303907"/>
                  </a:lnTo>
                  <a:cubicBezTo>
                    <a:pt x="12736830" y="2382520"/>
                    <a:pt x="12672822" y="2446147"/>
                    <a:pt x="12594082" y="2446147"/>
                  </a:cubicBezTo>
                  <a:lnTo>
                    <a:pt x="12594082" y="2439797"/>
                  </a:lnTo>
                  <a:lnTo>
                    <a:pt x="12594082" y="2446147"/>
                  </a:lnTo>
                  <a:lnTo>
                    <a:pt x="142748" y="2446147"/>
                  </a:lnTo>
                  <a:lnTo>
                    <a:pt x="142748" y="2439797"/>
                  </a:lnTo>
                  <a:lnTo>
                    <a:pt x="142748" y="2446147"/>
                  </a:lnTo>
                  <a:cubicBezTo>
                    <a:pt x="64008" y="2446147"/>
                    <a:pt x="0" y="2382520"/>
                    <a:pt x="0" y="2303907"/>
                  </a:cubicBezTo>
                  <a:lnTo>
                    <a:pt x="0" y="142240"/>
                  </a:lnTo>
                  <a:lnTo>
                    <a:pt x="6350" y="142240"/>
                  </a:lnTo>
                  <a:lnTo>
                    <a:pt x="0" y="142240"/>
                  </a:lnTo>
                  <a:moveTo>
                    <a:pt x="12700" y="142240"/>
                  </a:moveTo>
                  <a:lnTo>
                    <a:pt x="12700" y="2303907"/>
                  </a:lnTo>
                  <a:lnTo>
                    <a:pt x="6350" y="2303907"/>
                  </a:lnTo>
                  <a:lnTo>
                    <a:pt x="12700" y="2303907"/>
                  </a:lnTo>
                  <a:cubicBezTo>
                    <a:pt x="12700" y="2375408"/>
                    <a:pt x="70866" y="2433447"/>
                    <a:pt x="142748" y="2433447"/>
                  </a:cubicBezTo>
                  <a:lnTo>
                    <a:pt x="12594082" y="2433447"/>
                  </a:lnTo>
                  <a:cubicBezTo>
                    <a:pt x="12665963" y="2433447"/>
                    <a:pt x="12724130" y="2375408"/>
                    <a:pt x="12724130" y="2303907"/>
                  </a:cubicBezTo>
                  <a:lnTo>
                    <a:pt x="12724130" y="142240"/>
                  </a:lnTo>
                  <a:cubicBezTo>
                    <a:pt x="12724130" y="70739"/>
                    <a:pt x="12665963" y="12700"/>
                    <a:pt x="12594082" y="12700"/>
                  </a:cubicBezTo>
                  <a:lnTo>
                    <a:pt x="142748" y="12700"/>
                  </a:lnTo>
                  <a:lnTo>
                    <a:pt x="142748" y="6350"/>
                  </a:lnTo>
                  <a:lnTo>
                    <a:pt x="142748" y="12700"/>
                  </a:lnTo>
                  <a:cubicBezTo>
                    <a:pt x="70866" y="12700"/>
                    <a:pt x="12700" y="70739"/>
                    <a:pt x="12700" y="142240"/>
                  </a:cubicBezTo>
                  <a:close/>
                </a:path>
              </a:pathLst>
            </a:custGeom>
            <a:solidFill>
              <a:srgbClr val="BBC2DC"/>
            </a:solidFill>
          </p:spPr>
          <p:txBody>
            <a:bodyPr/>
            <a:lstStyle/>
            <a:p>
              <a:endParaRPr lang="en-IN"/>
            </a:p>
          </p:txBody>
        </p:sp>
      </p:grpSp>
      <p:grpSp>
        <p:nvGrpSpPr>
          <p:cNvPr id="22" name="Group 22"/>
          <p:cNvGrpSpPr/>
          <p:nvPr/>
        </p:nvGrpSpPr>
        <p:grpSpPr>
          <a:xfrm>
            <a:off x="8053536" y="3773500"/>
            <a:ext cx="4519464" cy="672465"/>
            <a:chOff x="0" y="0"/>
            <a:chExt cx="6025952" cy="896620"/>
          </a:xfrm>
        </p:grpSpPr>
        <p:sp>
          <p:nvSpPr>
            <p:cNvPr id="23" name="Freeform 23"/>
            <p:cNvSpPr/>
            <p:nvPr/>
          </p:nvSpPr>
          <p:spPr>
            <a:xfrm>
              <a:off x="0" y="0"/>
              <a:ext cx="6025952" cy="896620"/>
            </a:xfrm>
            <a:custGeom>
              <a:avLst/>
              <a:gdLst/>
              <a:ahLst/>
              <a:cxnLst/>
              <a:rect l="l" t="t" r="r" b="b"/>
              <a:pathLst>
                <a:path w="6025952" h="896620">
                  <a:moveTo>
                    <a:pt x="0" y="0"/>
                  </a:moveTo>
                  <a:lnTo>
                    <a:pt x="6025952" y="0"/>
                  </a:lnTo>
                  <a:lnTo>
                    <a:pt x="6025952" y="896620"/>
                  </a:lnTo>
                  <a:lnTo>
                    <a:pt x="0" y="896620"/>
                  </a:lnTo>
                  <a:close/>
                </a:path>
              </a:pathLst>
            </a:custGeom>
            <a:solidFill>
              <a:srgbClr val="000000">
                <a:alpha val="0"/>
              </a:srgbClr>
            </a:solidFill>
          </p:spPr>
          <p:txBody>
            <a:bodyPr/>
            <a:lstStyle/>
            <a:p>
              <a:endParaRPr lang="en-IN"/>
            </a:p>
          </p:txBody>
        </p:sp>
        <p:sp>
          <p:nvSpPr>
            <p:cNvPr id="24" name="TextBox 24"/>
            <p:cNvSpPr txBox="1"/>
            <p:nvPr/>
          </p:nvSpPr>
          <p:spPr>
            <a:xfrm>
              <a:off x="0" y="-9525"/>
              <a:ext cx="6025952" cy="906145"/>
            </a:xfrm>
            <a:prstGeom prst="rect">
              <a:avLst/>
            </a:prstGeom>
          </p:spPr>
          <p:txBody>
            <a:bodyPr lIns="0" tIns="0" rIns="0" bIns="0" rtlCol="0" anchor="t"/>
            <a:lstStyle/>
            <a:p>
              <a:pPr algn="l">
                <a:lnSpc>
                  <a:spcPts val="3124"/>
                </a:lnSpc>
              </a:pPr>
              <a:r>
                <a:rPr lang="en-US" sz="2499" b="1">
                  <a:solidFill>
                    <a:srgbClr val="000000"/>
                  </a:solidFill>
                  <a:latin typeface="Alexandria Bold"/>
                  <a:ea typeface="Alexandria Bold"/>
                  <a:cs typeface="Alexandria Bold"/>
                  <a:sym typeface="Alexandria Bold"/>
                </a:rPr>
                <a:t>Fresh Produce Appeal</a:t>
              </a:r>
            </a:p>
          </p:txBody>
        </p:sp>
      </p:grpSp>
      <p:grpSp>
        <p:nvGrpSpPr>
          <p:cNvPr id="25" name="Group 25"/>
          <p:cNvGrpSpPr/>
          <p:nvPr/>
        </p:nvGrpSpPr>
        <p:grpSpPr>
          <a:xfrm>
            <a:off x="8053536" y="4380608"/>
            <a:ext cx="9038928" cy="776287"/>
            <a:chOff x="0" y="0"/>
            <a:chExt cx="12051903" cy="1035050"/>
          </a:xfrm>
        </p:grpSpPr>
        <p:sp>
          <p:nvSpPr>
            <p:cNvPr id="26" name="Freeform 26"/>
            <p:cNvSpPr/>
            <p:nvPr/>
          </p:nvSpPr>
          <p:spPr>
            <a:xfrm>
              <a:off x="0" y="0"/>
              <a:ext cx="12051903" cy="1035050"/>
            </a:xfrm>
            <a:custGeom>
              <a:avLst/>
              <a:gdLst/>
              <a:ahLst/>
              <a:cxnLst/>
              <a:rect l="l" t="t" r="r" b="b"/>
              <a:pathLst>
                <a:path w="12051903" h="1035050">
                  <a:moveTo>
                    <a:pt x="0" y="0"/>
                  </a:moveTo>
                  <a:lnTo>
                    <a:pt x="12051903" y="0"/>
                  </a:lnTo>
                  <a:lnTo>
                    <a:pt x="12051903" y="1035050"/>
                  </a:lnTo>
                  <a:lnTo>
                    <a:pt x="0" y="1035050"/>
                  </a:lnTo>
                  <a:close/>
                </a:path>
              </a:pathLst>
            </a:custGeom>
            <a:solidFill>
              <a:srgbClr val="000000">
                <a:alpha val="0"/>
              </a:srgbClr>
            </a:solidFill>
          </p:spPr>
          <p:txBody>
            <a:bodyPr/>
            <a:lstStyle/>
            <a:p>
              <a:endParaRPr lang="en-IN"/>
            </a:p>
          </p:txBody>
        </p:sp>
        <p:sp>
          <p:nvSpPr>
            <p:cNvPr id="27" name="TextBox 27"/>
            <p:cNvSpPr txBox="1"/>
            <p:nvPr/>
          </p:nvSpPr>
          <p:spPr>
            <a:xfrm>
              <a:off x="0" y="-104775"/>
              <a:ext cx="12051903" cy="1139825"/>
            </a:xfrm>
            <a:prstGeom prst="rect">
              <a:avLst/>
            </a:prstGeom>
          </p:spPr>
          <p:txBody>
            <a:bodyPr lIns="0" tIns="0" rIns="0" bIns="0" rtlCol="0" anchor="t"/>
            <a:lstStyle/>
            <a:p>
              <a:pPr algn="l">
                <a:lnSpc>
                  <a:spcPts val="3000"/>
                </a:lnSpc>
              </a:pPr>
              <a:r>
                <a:rPr lang="en-US" sz="1874">
                  <a:solidFill>
                    <a:srgbClr val="000000"/>
                  </a:solidFill>
                  <a:latin typeface="Arimo"/>
                  <a:ea typeface="Arimo"/>
                  <a:cs typeface="Arimo"/>
                  <a:sym typeface="Arimo"/>
                </a:rPr>
                <a:t>Fruits and vegetables generate the highest sales, emphasizing quality and availability.</a:t>
              </a:r>
            </a:p>
          </p:txBody>
        </p:sp>
      </p:grpSp>
      <p:grpSp>
        <p:nvGrpSpPr>
          <p:cNvPr id="28" name="Group 28"/>
          <p:cNvGrpSpPr/>
          <p:nvPr/>
        </p:nvGrpSpPr>
        <p:grpSpPr>
          <a:xfrm>
            <a:off x="7796659" y="5646836"/>
            <a:ext cx="9552683" cy="1834604"/>
            <a:chOff x="0" y="0"/>
            <a:chExt cx="12736910" cy="2446138"/>
          </a:xfrm>
        </p:grpSpPr>
        <p:sp>
          <p:nvSpPr>
            <p:cNvPr id="29" name="Freeform 29"/>
            <p:cNvSpPr/>
            <p:nvPr/>
          </p:nvSpPr>
          <p:spPr>
            <a:xfrm>
              <a:off x="6350" y="6350"/>
              <a:ext cx="12724130" cy="2433447"/>
            </a:xfrm>
            <a:custGeom>
              <a:avLst/>
              <a:gdLst/>
              <a:ahLst/>
              <a:cxnLst/>
              <a:rect l="l" t="t" r="r" b="b"/>
              <a:pathLst>
                <a:path w="12724130" h="2433447">
                  <a:moveTo>
                    <a:pt x="0" y="135890"/>
                  </a:moveTo>
                  <a:cubicBezTo>
                    <a:pt x="0" y="60833"/>
                    <a:pt x="61087" y="0"/>
                    <a:pt x="136398" y="0"/>
                  </a:cubicBezTo>
                  <a:lnTo>
                    <a:pt x="12587732" y="0"/>
                  </a:lnTo>
                  <a:cubicBezTo>
                    <a:pt x="12663043" y="0"/>
                    <a:pt x="12724130" y="60833"/>
                    <a:pt x="12724130" y="135890"/>
                  </a:cubicBezTo>
                  <a:lnTo>
                    <a:pt x="12724130" y="2297557"/>
                  </a:lnTo>
                  <a:cubicBezTo>
                    <a:pt x="12724130" y="2372614"/>
                    <a:pt x="12663043" y="2433447"/>
                    <a:pt x="12587732" y="2433447"/>
                  </a:cubicBezTo>
                  <a:lnTo>
                    <a:pt x="136398" y="2433447"/>
                  </a:lnTo>
                  <a:cubicBezTo>
                    <a:pt x="61087" y="2433447"/>
                    <a:pt x="0" y="2372614"/>
                    <a:pt x="0" y="2297557"/>
                  </a:cubicBezTo>
                  <a:close/>
                </a:path>
              </a:pathLst>
            </a:custGeom>
            <a:solidFill>
              <a:srgbClr val="D5DCF6"/>
            </a:solidFill>
          </p:spPr>
          <p:txBody>
            <a:bodyPr/>
            <a:lstStyle/>
            <a:p>
              <a:endParaRPr lang="en-IN"/>
            </a:p>
          </p:txBody>
        </p:sp>
        <p:sp>
          <p:nvSpPr>
            <p:cNvPr id="30" name="Freeform 30"/>
            <p:cNvSpPr/>
            <p:nvPr/>
          </p:nvSpPr>
          <p:spPr>
            <a:xfrm>
              <a:off x="0" y="0"/>
              <a:ext cx="12736830" cy="2446147"/>
            </a:xfrm>
            <a:custGeom>
              <a:avLst/>
              <a:gdLst/>
              <a:ahLst/>
              <a:cxnLst/>
              <a:rect l="l" t="t" r="r" b="b"/>
              <a:pathLst>
                <a:path w="12736830" h="2446147">
                  <a:moveTo>
                    <a:pt x="0" y="142240"/>
                  </a:moveTo>
                  <a:cubicBezTo>
                    <a:pt x="0" y="63627"/>
                    <a:pt x="64008" y="0"/>
                    <a:pt x="142748" y="0"/>
                  </a:cubicBezTo>
                  <a:lnTo>
                    <a:pt x="12594082" y="0"/>
                  </a:lnTo>
                  <a:lnTo>
                    <a:pt x="12594082" y="6350"/>
                  </a:lnTo>
                  <a:lnTo>
                    <a:pt x="12594082" y="0"/>
                  </a:lnTo>
                  <a:cubicBezTo>
                    <a:pt x="12672949" y="0"/>
                    <a:pt x="12736830" y="63627"/>
                    <a:pt x="12736830" y="142240"/>
                  </a:cubicBezTo>
                  <a:lnTo>
                    <a:pt x="12730480" y="142240"/>
                  </a:lnTo>
                  <a:lnTo>
                    <a:pt x="12736830" y="142240"/>
                  </a:lnTo>
                  <a:lnTo>
                    <a:pt x="12736830" y="2303907"/>
                  </a:lnTo>
                  <a:lnTo>
                    <a:pt x="12730480" y="2303907"/>
                  </a:lnTo>
                  <a:lnTo>
                    <a:pt x="12736830" y="2303907"/>
                  </a:lnTo>
                  <a:cubicBezTo>
                    <a:pt x="12736830" y="2382520"/>
                    <a:pt x="12672822" y="2446147"/>
                    <a:pt x="12594082" y="2446147"/>
                  </a:cubicBezTo>
                  <a:lnTo>
                    <a:pt x="12594082" y="2439797"/>
                  </a:lnTo>
                  <a:lnTo>
                    <a:pt x="12594082" y="2446147"/>
                  </a:lnTo>
                  <a:lnTo>
                    <a:pt x="142748" y="2446147"/>
                  </a:lnTo>
                  <a:lnTo>
                    <a:pt x="142748" y="2439797"/>
                  </a:lnTo>
                  <a:lnTo>
                    <a:pt x="142748" y="2446147"/>
                  </a:lnTo>
                  <a:cubicBezTo>
                    <a:pt x="64008" y="2446147"/>
                    <a:pt x="0" y="2382520"/>
                    <a:pt x="0" y="2303907"/>
                  </a:cubicBezTo>
                  <a:lnTo>
                    <a:pt x="0" y="142240"/>
                  </a:lnTo>
                  <a:lnTo>
                    <a:pt x="6350" y="142240"/>
                  </a:lnTo>
                  <a:lnTo>
                    <a:pt x="0" y="142240"/>
                  </a:lnTo>
                  <a:moveTo>
                    <a:pt x="12700" y="142240"/>
                  </a:moveTo>
                  <a:lnTo>
                    <a:pt x="12700" y="2303907"/>
                  </a:lnTo>
                  <a:lnTo>
                    <a:pt x="6350" y="2303907"/>
                  </a:lnTo>
                  <a:lnTo>
                    <a:pt x="12700" y="2303907"/>
                  </a:lnTo>
                  <a:cubicBezTo>
                    <a:pt x="12700" y="2375408"/>
                    <a:pt x="70866" y="2433447"/>
                    <a:pt x="142748" y="2433447"/>
                  </a:cubicBezTo>
                  <a:lnTo>
                    <a:pt x="12594082" y="2433447"/>
                  </a:lnTo>
                  <a:cubicBezTo>
                    <a:pt x="12665963" y="2433447"/>
                    <a:pt x="12724130" y="2375408"/>
                    <a:pt x="12724130" y="2303907"/>
                  </a:cubicBezTo>
                  <a:lnTo>
                    <a:pt x="12724130" y="142240"/>
                  </a:lnTo>
                  <a:cubicBezTo>
                    <a:pt x="12724130" y="70739"/>
                    <a:pt x="12665963" y="12700"/>
                    <a:pt x="12594082" y="12700"/>
                  </a:cubicBezTo>
                  <a:lnTo>
                    <a:pt x="142748" y="12700"/>
                  </a:lnTo>
                  <a:lnTo>
                    <a:pt x="142748" y="6350"/>
                  </a:lnTo>
                  <a:lnTo>
                    <a:pt x="142748" y="12700"/>
                  </a:lnTo>
                  <a:cubicBezTo>
                    <a:pt x="70866" y="12700"/>
                    <a:pt x="12700" y="70739"/>
                    <a:pt x="12700" y="142240"/>
                  </a:cubicBezTo>
                  <a:close/>
                </a:path>
              </a:pathLst>
            </a:custGeom>
            <a:solidFill>
              <a:srgbClr val="BBC2DC"/>
            </a:solidFill>
          </p:spPr>
          <p:txBody>
            <a:bodyPr/>
            <a:lstStyle/>
            <a:p>
              <a:endParaRPr lang="en-IN"/>
            </a:p>
          </p:txBody>
        </p:sp>
      </p:grpSp>
      <p:grpSp>
        <p:nvGrpSpPr>
          <p:cNvPr id="31" name="Group 31"/>
          <p:cNvGrpSpPr/>
          <p:nvPr/>
        </p:nvGrpSpPr>
        <p:grpSpPr>
          <a:xfrm>
            <a:off x="8053536" y="5842396"/>
            <a:ext cx="4519464" cy="672465"/>
            <a:chOff x="0" y="0"/>
            <a:chExt cx="6025952" cy="896620"/>
          </a:xfrm>
        </p:grpSpPr>
        <p:sp>
          <p:nvSpPr>
            <p:cNvPr id="32" name="Freeform 32"/>
            <p:cNvSpPr/>
            <p:nvPr/>
          </p:nvSpPr>
          <p:spPr>
            <a:xfrm>
              <a:off x="0" y="0"/>
              <a:ext cx="6025952" cy="896620"/>
            </a:xfrm>
            <a:custGeom>
              <a:avLst/>
              <a:gdLst/>
              <a:ahLst/>
              <a:cxnLst/>
              <a:rect l="l" t="t" r="r" b="b"/>
              <a:pathLst>
                <a:path w="6025952" h="896620">
                  <a:moveTo>
                    <a:pt x="0" y="0"/>
                  </a:moveTo>
                  <a:lnTo>
                    <a:pt x="6025952" y="0"/>
                  </a:lnTo>
                  <a:lnTo>
                    <a:pt x="6025952" y="896620"/>
                  </a:lnTo>
                  <a:lnTo>
                    <a:pt x="0" y="896620"/>
                  </a:lnTo>
                  <a:close/>
                </a:path>
              </a:pathLst>
            </a:custGeom>
            <a:solidFill>
              <a:srgbClr val="000000">
                <a:alpha val="0"/>
              </a:srgbClr>
            </a:solidFill>
          </p:spPr>
          <p:txBody>
            <a:bodyPr/>
            <a:lstStyle/>
            <a:p>
              <a:endParaRPr lang="en-IN"/>
            </a:p>
          </p:txBody>
        </p:sp>
        <p:sp>
          <p:nvSpPr>
            <p:cNvPr id="33" name="TextBox 33"/>
            <p:cNvSpPr txBox="1"/>
            <p:nvPr/>
          </p:nvSpPr>
          <p:spPr>
            <a:xfrm>
              <a:off x="0" y="-9525"/>
              <a:ext cx="6025952" cy="906145"/>
            </a:xfrm>
            <a:prstGeom prst="rect">
              <a:avLst/>
            </a:prstGeom>
          </p:spPr>
          <p:txBody>
            <a:bodyPr lIns="0" tIns="0" rIns="0" bIns="0" rtlCol="0" anchor="t"/>
            <a:lstStyle/>
            <a:p>
              <a:pPr algn="l">
                <a:lnSpc>
                  <a:spcPts val="3124"/>
                </a:lnSpc>
              </a:pPr>
              <a:r>
                <a:rPr lang="en-US" sz="2499" b="1">
                  <a:solidFill>
                    <a:srgbClr val="000000"/>
                  </a:solidFill>
                  <a:latin typeface="Alexandria Bold"/>
                  <a:ea typeface="Alexandria Bold"/>
                  <a:cs typeface="Alexandria Bold"/>
                  <a:sym typeface="Alexandria Bold"/>
                </a:rPr>
                <a:t>Newer Outlet Success</a:t>
              </a:r>
            </a:p>
          </p:txBody>
        </p:sp>
      </p:grpSp>
      <p:grpSp>
        <p:nvGrpSpPr>
          <p:cNvPr id="34" name="Group 34"/>
          <p:cNvGrpSpPr/>
          <p:nvPr/>
        </p:nvGrpSpPr>
        <p:grpSpPr>
          <a:xfrm>
            <a:off x="8053536" y="6448276"/>
            <a:ext cx="9038928" cy="776288"/>
            <a:chOff x="0" y="0"/>
            <a:chExt cx="12051903" cy="1035050"/>
          </a:xfrm>
        </p:grpSpPr>
        <p:sp>
          <p:nvSpPr>
            <p:cNvPr id="35" name="Freeform 35"/>
            <p:cNvSpPr/>
            <p:nvPr/>
          </p:nvSpPr>
          <p:spPr>
            <a:xfrm>
              <a:off x="0" y="0"/>
              <a:ext cx="12051903" cy="1035050"/>
            </a:xfrm>
            <a:custGeom>
              <a:avLst/>
              <a:gdLst/>
              <a:ahLst/>
              <a:cxnLst/>
              <a:rect l="l" t="t" r="r" b="b"/>
              <a:pathLst>
                <a:path w="12051903" h="1035050">
                  <a:moveTo>
                    <a:pt x="0" y="0"/>
                  </a:moveTo>
                  <a:lnTo>
                    <a:pt x="12051903" y="0"/>
                  </a:lnTo>
                  <a:lnTo>
                    <a:pt x="12051903" y="1035050"/>
                  </a:lnTo>
                  <a:lnTo>
                    <a:pt x="0" y="1035050"/>
                  </a:lnTo>
                  <a:close/>
                </a:path>
              </a:pathLst>
            </a:custGeom>
            <a:solidFill>
              <a:srgbClr val="000000">
                <a:alpha val="0"/>
              </a:srgbClr>
            </a:solidFill>
          </p:spPr>
          <p:txBody>
            <a:bodyPr/>
            <a:lstStyle/>
            <a:p>
              <a:endParaRPr lang="en-IN"/>
            </a:p>
          </p:txBody>
        </p:sp>
        <p:sp>
          <p:nvSpPr>
            <p:cNvPr id="36" name="TextBox 36"/>
            <p:cNvSpPr txBox="1"/>
            <p:nvPr/>
          </p:nvSpPr>
          <p:spPr>
            <a:xfrm>
              <a:off x="0" y="-104775"/>
              <a:ext cx="12051903" cy="1139825"/>
            </a:xfrm>
            <a:prstGeom prst="rect">
              <a:avLst/>
            </a:prstGeom>
          </p:spPr>
          <p:txBody>
            <a:bodyPr lIns="0" tIns="0" rIns="0" bIns="0" rtlCol="0" anchor="t"/>
            <a:lstStyle/>
            <a:p>
              <a:pPr algn="l">
                <a:lnSpc>
                  <a:spcPts val="3000"/>
                </a:lnSpc>
              </a:pPr>
              <a:r>
                <a:rPr lang="en-US" sz="1874">
                  <a:solidFill>
                    <a:srgbClr val="000000"/>
                  </a:solidFill>
                  <a:latin typeface="Arimo"/>
                  <a:ea typeface="Arimo"/>
                  <a:cs typeface="Arimo"/>
                  <a:sym typeface="Arimo"/>
                </a:rPr>
                <a:t>Outlets established post-2018 show higher sales, suggesting effective strategy.</a:t>
              </a:r>
            </a:p>
          </p:txBody>
        </p:sp>
      </p:grpSp>
      <p:grpSp>
        <p:nvGrpSpPr>
          <p:cNvPr id="37" name="Group 37"/>
          <p:cNvGrpSpPr/>
          <p:nvPr/>
        </p:nvGrpSpPr>
        <p:grpSpPr>
          <a:xfrm>
            <a:off x="7796659" y="7714506"/>
            <a:ext cx="9552683" cy="1834604"/>
            <a:chOff x="0" y="0"/>
            <a:chExt cx="12736910" cy="2446138"/>
          </a:xfrm>
        </p:grpSpPr>
        <p:sp>
          <p:nvSpPr>
            <p:cNvPr id="38" name="Freeform 38"/>
            <p:cNvSpPr/>
            <p:nvPr/>
          </p:nvSpPr>
          <p:spPr>
            <a:xfrm>
              <a:off x="6350" y="6350"/>
              <a:ext cx="12724130" cy="2433447"/>
            </a:xfrm>
            <a:custGeom>
              <a:avLst/>
              <a:gdLst/>
              <a:ahLst/>
              <a:cxnLst/>
              <a:rect l="l" t="t" r="r" b="b"/>
              <a:pathLst>
                <a:path w="12724130" h="2433447">
                  <a:moveTo>
                    <a:pt x="0" y="135890"/>
                  </a:moveTo>
                  <a:cubicBezTo>
                    <a:pt x="0" y="60833"/>
                    <a:pt x="61087" y="0"/>
                    <a:pt x="136398" y="0"/>
                  </a:cubicBezTo>
                  <a:lnTo>
                    <a:pt x="12587732" y="0"/>
                  </a:lnTo>
                  <a:cubicBezTo>
                    <a:pt x="12663043" y="0"/>
                    <a:pt x="12724130" y="60833"/>
                    <a:pt x="12724130" y="135890"/>
                  </a:cubicBezTo>
                  <a:lnTo>
                    <a:pt x="12724130" y="2297557"/>
                  </a:lnTo>
                  <a:cubicBezTo>
                    <a:pt x="12724130" y="2372614"/>
                    <a:pt x="12663043" y="2433447"/>
                    <a:pt x="12587732" y="2433447"/>
                  </a:cubicBezTo>
                  <a:lnTo>
                    <a:pt x="136398" y="2433447"/>
                  </a:lnTo>
                  <a:cubicBezTo>
                    <a:pt x="61087" y="2433447"/>
                    <a:pt x="0" y="2372614"/>
                    <a:pt x="0" y="2297557"/>
                  </a:cubicBezTo>
                  <a:close/>
                </a:path>
              </a:pathLst>
            </a:custGeom>
            <a:solidFill>
              <a:srgbClr val="D5DCF6"/>
            </a:solidFill>
          </p:spPr>
          <p:txBody>
            <a:bodyPr/>
            <a:lstStyle/>
            <a:p>
              <a:endParaRPr lang="en-IN"/>
            </a:p>
          </p:txBody>
        </p:sp>
        <p:sp>
          <p:nvSpPr>
            <p:cNvPr id="39" name="Freeform 39"/>
            <p:cNvSpPr/>
            <p:nvPr/>
          </p:nvSpPr>
          <p:spPr>
            <a:xfrm>
              <a:off x="0" y="0"/>
              <a:ext cx="12736830" cy="2446147"/>
            </a:xfrm>
            <a:custGeom>
              <a:avLst/>
              <a:gdLst/>
              <a:ahLst/>
              <a:cxnLst/>
              <a:rect l="l" t="t" r="r" b="b"/>
              <a:pathLst>
                <a:path w="12736830" h="2446147">
                  <a:moveTo>
                    <a:pt x="0" y="142240"/>
                  </a:moveTo>
                  <a:cubicBezTo>
                    <a:pt x="0" y="63627"/>
                    <a:pt x="64008" y="0"/>
                    <a:pt x="142748" y="0"/>
                  </a:cubicBezTo>
                  <a:lnTo>
                    <a:pt x="12594082" y="0"/>
                  </a:lnTo>
                  <a:lnTo>
                    <a:pt x="12594082" y="6350"/>
                  </a:lnTo>
                  <a:lnTo>
                    <a:pt x="12594082" y="0"/>
                  </a:lnTo>
                  <a:cubicBezTo>
                    <a:pt x="12672949" y="0"/>
                    <a:pt x="12736830" y="63627"/>
                    <a:pt x="12736830" y="142240"/>
                  </a:cubicBezTo>
                  <a:lnTo>
                    <a:pt x="12730480" y="142240"/>
                  </a:lnTo>
                  <a:lnTo>
                    <a:pt x="12736830" y="142240"/>
                  </a:lnTo>
                  <a:lnTo>
                    <a:pt x="12736830" y="2303907"/>
                  </a:lnTo>
                  <a:lnTo>
                    <a:pt x="12730480" y="2303907"/>
                  </a:lnTo>
                  <a:lnTo>
                    <a:pt x="12736830" y="2303907"/>
                  </a:lnTo>
                  <a:cubicBezTo>
                    <a:pt x="12736830" y="2382520"/>
                    <a:pt x="12672822" y="2446147"/>
                    <a:pt x="12594082" y="2446147"/>
                  </a:cubicBezTo>
                  <a:lnTo>
                    <a:pt x="12594082" y="2439797"/>
                  </a:lnTo>
                  <a:lnTo>
                    <a:pt x="12594082" y="2446147"/>
                  </a:lnTo>
                  <a:lnTo>
                    <a:pt x="142748" y="2446147"/>
                  </a:lnTo>
                  <a:lnTo>
                    <a:pt x="142748" y="2439797"/>
                  </a:lnTo>
                  <a:lnTo>
                    <a:pt x="142748" y="2446147"/>
                  </a:lnTo>
                  <a:cubicBezTo>
                    <a:pt x="64008" y="2446147"/>
                    <a:pt x="0" y="2382520"/>
                    <a:pt x="0" y="2303907"/>
                  </a:cubicBezTo>
                  <a:lnTo>
                    <a:pt x="0" y="142240"/>
                  </a:lnTo>
                  <a:lnTo>
                    <a:pt x="6350" y="142240"/>
                  </a:lnTo>
                  <a:lnTo>
                    <a:pt x="0" y="142240"/>
                  </a:lnTo>
                  <a:moveTo>
                    <a:pt x="12700" y="142240"/>
                  </a:moveTo>
                  <a:lnTo>
                    <a:pt x="12700" y="2303907"/>
                  </a:lnTo>
                  <a:lnTo>
                    <a:pt x="6350" y="2303907"/>
                  </a:lnTo>
                  <a:lnTo>
                    <a:pt x="12700" y="2303907"/>
                  </a:lnTo>
                  <a:cubicBezTo>
                    <a:pt x="12700" y="2375408"/>
                    <a:pt x="70866" y="2433447"/>
                    <a:pt x="142748" y="2433447"/>
                  </a:cubicBezTo>
                  <a:lnTo>
                    <a:pt x="12594082" y="2433447"/>
                  </a:lnTo>
                  <a:cubicBezTo>
                    <a:pt x="12665963" y="2433447"/>
                    <a:pt x="12724130" y="2375408"/>
                    <a:pt x="12724130" y="2303907"/>
                  </a:cubicBezTo>
                  <a:lnTo>
                    <a:pt x="12724130" y="142240"/>
                  </a:lnTo>
                  <a:cubicBezTo>
                    <a:pt x="12724130" y="70739"/>
                    <a:pt x="12665963" y="12700"/>
                    <a:pt x="12594082" y="12700"/>
                  </a:cubicBezTo>
                  <a:lnTo>
                    <a:pt x="142748" y="12700"/>
                  </a:lnTo>
                  <a:lnTo>
                    <a:pt x="142748" y="6350"/>
                  </a:lnTo>
                  <a:lnTo>
                    <a:pt x="142748" y="12700"/>
                  </a:lnTo>
                  <a:cubicBezTo>
                    <a:pt x="70866" y="12700"/>
                    <a:pt x="12700" y="70739"/>
                    <a:pt x="12700" y="142240"/>
                  </a:cubicBezTo>
                  <a:close/>
                </a:path>
              </a:pathLst>
            </a:custGeom>
            <a:solidFill>
              <a:srgbClr val="BBC2DC"/>
            </a:solidFill>
          </p:spPr>
          <p:txBody>
            <a:bodyPr/>
            <a:lstStyle/>
            <a:p>
              <a:endParaRPr lang="en-IN"/>
            </a:p>
          </p:txBody>
        </p:sp>
      </p:grpSp>
      <p:grpSp>
        <p:nvGrpSpPr>
          <p:cNvPr id="40" name="Group 40"/>
          <p:cNvGrpSpPr/>
          <p:nvPr/>
        </p:nvGrpSpPr>
        <p:grpSpPr>
          <a:xfrm>
            <a:off x="8053536" y="7910065"/>
            <a:ext cx="4875896" cy="672465"/>
            <a:chOff x="0" y="0"/>
            <a:chExt cx="6501194" cy="896620"/>
          </a:xfrm>
        </p:grpSpPr>
        <p:sp>
          <p:nvSpPr>
            <p:cNvPr id="41" name="Freeform 41"/>
            <p:cNvSpPr/>
            <p:nvPr/>
          </p:nvSpPr>
          <p:spPr>
            <a:xfrm>
              <a:off x="0" y="0"/>
              <a:ext cx="6501195" cy="896620"/>
            </a:xfrm>
            <a:custGeom>
              <a:avLst/>
              <a:gdLst/>
              <a:ahLst/>
              <a:cxnLst/>
              <a:rect l="l" t="t" r="r" b="b"/>
              <a:pathLst>
                <a:path w="6501195" h="896620">
                  <a:moveTo>
                    <a:pt x="0" y="0"/>
                  </a:moveTo>
                  <a:lnTo>
                    <a:pt x="6501195" y="0"/>
                  </a:lnTo>
                  <a:lnTo>
                    <a:pt x="6501195" y="896620"/>
                  </a:lnTo>
                  <a:lnTo>
                    <a:pt x="0" y="896620"/>
                  </a:lnTo>
                  <a:close/>
                </a:path>
              </a:pathLst>
            </a:custGeom>
            <a:solidFill>
              <a:srgbClr val="000000">
                <a:alpha val="0"/>
              </a:srgbClr>
            </a:solidFill>
          </p:spPr>
          <p:txBody>
            <a:bodyPr/>
            <a:lstStyle/>
            <a:p>
              <a:endParaRPr lang="en-IN"/>
            </a:p>
          </p:txBody>
        </p:sp>
        <p:sp>
          <p:nvSpPr>
            <p:cNvPr id="42" name="TextBox 42"/>
            <p:cNvSpPr txBox="1"/>
            <p:nvPr/>
          </p:nvSpPr>
          <p:spPr>
            <a:xfrm>
              <a:off x="0" y="-9525"/>
              <a:ext cx="6501194" cy="906145"/>
            </a:xfrm>
            <a:prstGeom prst="rect">
              <a:avLst/>
            </a:prstGeom>
          </p:spPr>
          <p:txBody>
            <a:bodyPr lIns="0" tIns="0" rIns="0" bIns="0" rtlCol="0" anchor="t"/>
            <a:lstStyle/>
            <a:p>
              <a:pPr algn="l">
                <a:lnSpc>
                  <a:spcPts val="3124"/>
                </a:lnSpc>
              </a:pPr>
              <a:r>
                <a:rPr lang="en-US" sz="2499" b="1">
                  <a:solidFill>
                    <a:srgbClr val="000000"/>
                  </a:solidFill>
                  <a:latin typeface="Alexandria Bold"/>
                  <a:ea typeface="Alexandria Bold"/>
                  <a:cs typeface="Alexandria Bold"/>
                  <a:sym typeface="Alexandria Bold"/>
                </a:rPr>
                <a:t>Medium Outlet Impact</a:t>
              </a:r>
            </a:p>
          </p:txBody>
        </p:sp>
      </p:grpSp>
      <p:grpSp>
        <p:nvGrpSpPr>
          <p:cNvPr id="43" name="Group 43"/>
          <p:cNvGrpSpPr/>
          <p:nvPr/>
        </p:nvGrpSpPr>
        <p:grpSpPr>
          <a:xfrm>
            <a:off x="8053536" y="8515945"/>
            <a:ext cx="9038928" cy="776288"/>
            <a:chOff x="0" y="0"/>
            <a:chExt cx="12051903" cy="1035050"/>
          </a:xfrm>
        </p:grpSpPr>
        <p:sp>
          <p:nvSpPr>
            <p:cNvPr id="44" name="Freeform 44"/>
            <p:cNvSpPr/>
            <p:nvPr/>
          </p:nvSpPr>
          <p:spPr>
            <a:xfrm>
              <a:off x="0" y="0"/>
              <a:ext cx="12051903" cy="1035050"/>
            </a:xfrm>
            <a:custGeom>
              <a:avLst/>
              <a:gdLst/>
              <a:ahLst/>
              <a:cxnLst/>
              <a:rect l="l" t="t" r="r" b="b"/>
              <a:pathLst>
                <a:path w="12051903" h="1035050">
                  <a:moveTo>
                    <a:pt x="0" y="0"/>
                  </a:moveTo>
                  <a:lnTo>
                    <a:pt x="12051903" y="0"/>
                  </a:lnTo>
                  <a:lnTo>
                    <a:pt x="12051903" y="1035050"/>
                  </a:lnTo>
                  <a:lnTo>
                    <a:pt x="0" y="1035050"/>
                  </a:lnTo>
                  <a:close/>
                </a:path>
              </a:pathLst>
            </a:custGeom>
            <a:solidFill>
              <a:srgbClr val="000000">
                <a:alpha val="0"/>
              </a:srgbClr>
            </a:solidFill>
          </p:spPr>
          <p:txBody>
            <a:bodyPr/>
            <a:lstStyle/>
            <a:p>
              <a:endParaRPr lang="en-IN"/>
            </a:p>
          </p:txBody>
        </p:sp>
        <p:sp>
          <p:nvSpPr>
            <p:cNvPr id="45" name="TextBox 45"/>
            <p:cNvSpPr txBox="1"/>
            <p:nvPr/>
          </p:nvSpPr>
          <p:spPr>
            <a:xfrm>
              <a:off x="0" y="-104775"/>
              <a:ext cx="12051903" cy="1139825"/>
            </a:xfrm>
            <a:prstGeom prst="rect">
              <a:avLst/>
            </a:prstGeom>
          </p:spPr>
          <p:txBody>
            <a:bodyPr lIns="0" tIns="0" rIns="0" bIns="0" rtlCol="0" anchor="t"/>
            <a:lstStyle/>
            <a:p>
              <a:pPr algn="l">
                <a:lnSpc>
                  <a:spcPts val="3000"/>
                </a:lnSpc>
              </a:pPr>
              <a:r>
                <a:rPr lang="en-US" sz="1874">
                  <a:solidFill>
                    <a:srgbClr val="000000"/>
                  </a:solidFill>
                  <a:latin typeface="Arimo"/>
                  <a:ea typeface="Arimo"/>
                  <a:cs typeface="Arimo"/>
                  <a:sym typeface="Arimo"/>
                </a:rPr>
                <a:t>Medium-sized outlets contribute 45% of sales, highlighting their strategic role.</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7EEF9"/>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5E208E"/>
            </a:solidFill>
          </p:spPr>
          <p:txBody>
            <a:bodyPr/>
            <a:lstStyle/>
            <a:p>
              <a:endParaRPr lang="en-IN"/>
            </a:p>
          </p:txBody>
        </p:sp>
      </p:grpSp>
      <p:sp>
        <p:nvSpPr>
          <p:cNvPr id="6" name="Freeform 6"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txBody>
          <a:bodyPr/>
          <a:lstStyle/>
          <a:p>
            <a:endParaRPr lang="en-IN"/>
          </a:p>
        </p:txBody>
      </p:sp>
      <p:sp>
        <p:nvSpPr>
          <p:cNvPr id="7" name="Freeform 7"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txBody>
          <a:bodyPr/>
          <a:lstStyle/>
          <a:p>
            <a:endParaRPr lang="en-IN"/>
          </a:p>
        </p:txBody>
      </p:sp>
      <p:grpSp>
        <p:nvGrpSpPr>
          <p:cNvPr id="8" name="Group 8"/>
          <p:cNvGrpSpPr/>
          <p:nvPr/>
        </p:nvGrpSpPr>
        <p:grpSpPr>
          <a:xfrm>
            <a:off x="1028700" y="600005"/>
            <a:ext cx="8847004" cy="1356042"/>
            <a:chOff x="0" y="0"/>
            <a:chExt cx="11796006" cy="1808057"/>
          </a:xfrm>
        </p:grpSpPr>
        <p:sp>
          <p:nvSpPr>
            <p:cNvPr id="9" name="Freeform 9"/>
            <p:cNvSpPr/>
            <p:nvPr/>
          </p:nvSpPr>
          <p:spPr>
            <a:xfrm>
              <a:off x="0" y="0"/>
              <a:ext cx="11796005" cy="1808057"/>
            </a:xfrm>
            <a:custGeom>
              <a:avLst/>
              <a:gdLst/>
              <a:ahLst/>
              <a:cxnLst/>
              <a:rect l="l" t="t" r="r" b="b"/>
              <a:pathLst>
                <a:path w="11796005" h="1808057">
                  <a:moveTo>
                    <a:pt x="0" y="0"/>
                  </a:moveTo>
                  <a:lnTo>
                    <a:pt x="11796005" y="0"/>
                  </a:lnTo>
                  <a:lnTo>
                    <a:pt x="11796005" y="1808057"/>
                  </a:lnTo>
                  <a:lnTo>
                    <a:pt x="0" y="1808057"/>
                  </a:lnTo>
                  <a:close/>
                </a:path>
              </a:pathLst>
            </a:custGeom>
            <a:solidFill>
              <a:srgbClr val="000000">
                <a:alpha val="0"/>
              </a:srgbClr>
            </a:solidFill>
          </p:spPr>
          <p:txBody>
            <a:bodyPr/>
            <a:lstStyle/>
            <a:p>
              <a:endParaRPr lang="en-IN"/>
            </a:p>
          </p:txBody>
        </p:sp>
        <p:sp>
          <p:nvSpPr>
            <p:cNvPr id="10" name="TextBox 10"/>
            <p:cNvSpPr txBox="1"/>
            <p:nvPr/>
          </p:nvSpPr>
          <p:spPr>
            <a:xfrm>
              <a:off x="0" y="-28575"/>
              <a:ext cx="11796006" cy="1836632"/>
            </a:xfrm>
            <a:prstGeom prst="rect">
              <a:avLst/>
            </a:prstGeom>
          </p:spPr>
          <p:txBody>
            <a:bodyPr lIns="0" tIns="0" rIns="0" bIns="0" rtlCol="0" anchor="t"/>
            <a:lstStyle/>
            <a:p>
              <a:pPr algn="l">
                <a:lnSpc>
                  <a:spcPts val="6312"/>
                </a:lnSpc>
              </a:pPr>
              <a:r>
                <a:rPr lang="en-US" sz="4999" b="1">
                  <a:solidFill>
                    <a:srgbClr val="FFFFFF"/>
                  </a:solidFill>
                  <a:latin typeface="Alexandria Bold"/>
                  <a:ea typeface="Alexandria Bold"/>
                  <a:cs typeface="Alexandria Bold"/>
                  <a:sym typeface="Alexandria Bold"/>
                </a:rPr>
                <a:t>Conclusion &amp; Next Steps</a:t>
              </a:r>
            </a:p>
          </p:txBody>
        </p:sp>
      </p:grpSp>
      <p:sp>
        <p:nvSpPr>
          <p:cNvPr id="11" name="Freeform 11" descr="preencoded.png"/>
          <p:cNvSpPr/>
          <p:nvPr/>
        </p:nvSpPr>
        <p:spPr>
          <a:xfrm>
            <a:off x="947886" y="2098922"/>
            <a:ext cx="1218605" cy="1814066"/>
          </a:xfrm>
          <a:custGeom>
            <a:avLst/>
            <a:gdLst/>
            <a:ahLst/>
            <a:cxnLst/>
            <a:rect l="l" t="t" r="r" b="b"/>
            <a:pathLst>
              <a:path w="1218605" h="1814066">
                <a:moveTo>
                  <a:pt x="0" y="0"/>
                </a:moveTo>
                <a:lnTo>
                  <a:pt x="1218605" y="0"/>
                </a:lnTo>
                <a:lnTo>
                  <a:pt x="1218605" y="1814067"/>
                </a:lnTo>
                <a:lnTo>
                  <a:pt x="0" y="1814067"/>
                </a:lnTo>
                <a:lnTo>
                  <a:pt x="0" y="0"/>
                </a:lnTo>
                <a:close/>
              </a:path>
            </a:pathLst>
          </a:custGeom>
          <a:blipFill>
            <a:blip r:embed="rId6"/>
            <a:stretch>
              <a:fillRect l="-143" r="-143"/>
            </a:stretch>
          </a:blipFill>
        </p:spPr>
        <p:txBody>
          <a:bodyPr/>
          <a:lstStyle/>
          <a:p>
            <a:endParaRPr lang="en-IN"/>
          </a:p>
        </p:txBody>
      </p:sp>
      <p:grpSp>
        <p:nvGrpSpPr>
          <p:cNvPr id="12" name="Group 12"/>
          <p:cNvGrpSpPr/>
          <p:nvPr/>
        </p:nvGrpSpPr>
        <p:grpSpPr>
          <a:xfrm>
            <a:off x="2532013" y="2098923"/>
            <a:ext cx="5676857" cy="672465"/>
            <a:chOff x="0" y="0"/>
            <a:chExt cx="7569143" cy="896620"/>
          </a:xfrm>
        </p:grpSpPr>
        <p:sp>
          <p:nvSpPr>
            <p:cNvPr id="13" name="Freeform 13"/>
            <p:cNvSpPr/>
            <p:nvPr/>
          </p:nvSpPr>
          <p:spPr>
            <a:xfrm>
              <a:off x="0" y="0"/>
              <a:ext cx="7569143" cy="896620"/>
            </a:xfrm>
            <a:custGeom>
              <a:avLst/>
              <a:gdLst/>
              <a:ahLst/>
              <a:cxnLst/>
              <a:rect l="l" t="t" r="r" b="b"/>
              <a:pathLst>
                <a:path w="7569143" h="896620">
                  <a:moveTo>
                    <a:pt x="0" y="0"/>
                  </a:moveTo>
                  <a:lnTo>
                    <a:pt x="7569143" y="0"/>
                  </a:lnTo>
                  <a:lnTo>
                    <a:pt x="7569143" y="896620"/>
                  </a:lnTo>
                  <a:lnTo>
                    <a:pt x="0" y="896620"/>
                  </a:lnTo>
                  <a:close/>
                </a:path>
              </a:pathLst>
            </a:custGeom>
            <a:solidFill>
              <a:srgbClr val="000000">
                <a:alpha val="0"/>
              </a:srgbClr>
            </a:solidFill>
          </p:spPr>
          <p:txBody>
            <a:bodyPr/>
            <a:lstStyle/>
            <a:p>
              <a:endParaRPr lang="en-IN"/>
            </a:p>
          </p:txBody>
        </p:sp>
        <p:sp>
          <p:nvSpPr>
            <p:cNvPr id="14" name="TextBox 14"/>
            <p:cNvSpPr txBox="1"/>
            <p:nvPr/>
          </p:nvSpPr>
          <p:spPr>
            <a:xfrm>
              <a:off x="0" y="-9525"/>
              <a:ext cx="7569143" cy="906145"/>
            </a:xfrm>
            <a:prstGeom prst="rect">
              <a:avLst/>
            </a:prstGeom>
          </p:spPr>
          <p:txBody>
            <a:bodyPr lIns="0" tIns="0" rIns="0" bIns="0" rtlCol="0" anchor="t"/>
            <a:lstStyle/>
            <a:p>
              <a:pPr algn="l">
                <a:lnSpc>
                  <a:spcPts val="3124"/>
                </a:lnSpc>
              </a:pPr>
              <a:r>
                <a:rPr lang="en-US" sz="2499" b="1">
                  <a:solidFill>
                    <a:srgbClr val="FFFFFF"/>
                  </a:solidFill>
                  <a:latin typeface="Alexandria Bold"/>
                  <a:ea typeface="Alexandria Bold"/>
                  <a:cs typeface="Alexandria Bold"/>
                  <a:sym typeface="Alexandria Bold"/>
                </a:rPr>
                <a:t>Comprehensive Understanding</a:t>
              </a:r>
            </a:p>
          </p:txBody>
        </p:sp>
      </p:grpSp>
      <p:grpSp>
        <p:nvGrpSpPr>
          <p:cNvPr id="15" name="Group 15"/>
          <p:cNvGrpSpPr/>
          <p:nvPr/>
        </p:nvGrpSpPr>
        <p:grpSpPr>
          <a:xfrm>
            <a:off x="2532012" y="2889498"/>
            <a:ext cx="7950101" cy="779859"/>
            <a:chOff x="0" y="0"/>
            <a:chExt cx="10600135" cy="1039812"/>
          </a:xfrm>
        </p:grpSpPr>
        <p:sp>
          <p:nvSpPr>
            <p:cNvPr id="16" name="Freeform 16"/>
            <p:cNvSpPr/>
            <p:nvPr/>
          </p:nvSpPr>
          <p:spPr>
            <a:xfrm>
              <a:off x="0" y="0"/>
              <a:ext cx="10600135" cy="1039812"/>
            </a:xfrm>
            <a:custGeom>
              <a:avLst/>
              <a:gdLst/>
              <a:ahLst/>
              <a:cxnLst/>
              <a:rect l="l" t="t" r="r" b="b"/>
              <a:pathLst>
                <a:path w="10600135" h="1039812">
                  <a:moveTo>
                    <a:pt x="0" y="0"/>
                  </a:moveTo>
                  <a:lnTo>
                    <a:pt x="10600135" y="0"/>
                  </a:lnTo>
                  <a:lnTo>
                    <a:pt x="10600135" y="1039812"/>
                  </a:lnTo>
                  <a:lnTo>
                    <a:pt x="0" y="1039812"/>
                  </a:lnTo>
                  <a:close/>
                </a:path>
              </a:pathLst>
            </a:custGeom>
            <a:solidFill>
              <a:srgbClr val="000000">
                <a:alpha val="0"/>
              </a:srgbClr>
            </a:solidFill>
          </p:spPr>
          <p:txBody>
            <a:bodyPr/>
            <a:lstStyle/>
            <a:p>
              <a:endParaRPr lang="en-IN"/>
            </a:p>
          </p:txBody>
        </p:sp>
        <p:sp>
          <p:nvSpPr>
            <p:cNvPr id="17" name="TextBox 17"/>
            <p:cNvSpPr txBox="1"/>
            <p:nvPr/>
          </p:nvSpPr>
          <p:spPr>
            <a:xfrm>
              <a:off x="0" y="-104775"/>
              <a:ext cx="10600135" cy="1144587"/>
            </a:xfrm>
            <a:prstGeom prst="rect">
              <a:avLst/>
            </a:prstGeom>
          </p:spPr>
          <p:txBody>
            <a:bodyPr lIns="0" tIns="0" rIns="0" bIns="0" rtlCol="0" anchor="t"/>
            <a:lstStyle/>
            <a:p>
              <a:pPr algn="l">
                <a:lnSpc>
                  <a:spcPts val="3062"/>
                </a:lnSpc>
              </a:pPr>
              <a:r>
                <a:rPr lang="en-US" sz="1874">
                  <a:solidFill>
                    <a:srgbClr val="FFFFFF"/>
                  </a:solidFill>
                  <a:latin typeface="Arimo"/>
                  <a:ea typeface="Arimo"/>
                  <a:cs typeface="Arimo"/>
                  <a:sym typeface="Arimo"/>
                </a:rPr>
                <a:t>The SQL analysis provides a granular understanding of Zepto's operational performance across multiple dimensions.</a:t>
              </a:r>
            </a:p>
          </p:txBody>
        </p:sp>
      </p:grpSp>
      <p:sp>
        <p:nvSpPr>
          <p:cNvPr id="18" name="Freeform 18" descr="preencoded.png"/>
          <p:cNvSpPr/>
          <p:nvPr/>
        </p:nvSpPr>
        <p:spPr>
          <a:xfrm>
            <a:off x="947886" y="3912989"/>
            <a:ext cx="1218605" cy="1814066"/>
          </a:xfrm>
          <a:custGeom>
            <a:avLst/>
            <a:gdLst/>
            <a:ahLst/>
            <a:cxnLst/>
            <a:rect l="l" t="t" r="r" b="b"/>
            <a:pathLst>
              <a:path w="1218605" h="1814066">
                <a:moveTo>
                  <a:pt x="0" y="0"/>
                </a:moveTo>
                <a:lnTo>
                  <a:pt x="1218605" y="0"/>
                </a:lnTo>
                <a:lnTo>
                  <a:pt x="1218605" y="1814066"/>
                </a:lnTo>
                <a:lnTo>
                  <a:pt x="0" y="1814066"/>
                </a:lnTo>
                <a:lnTo>
                  <a:pt x="0" y="0"/>
                </a:lnTo>
                <a:close/>
              </a:path>
            </a:pathLst>
          </a:custGeom>
          <a:blipFill>
            <a:blip r:embed="rId7"/>
            <a:stretch>
              <a:fillRect l="-143" r="-143"/>
            </a:stretch>
          </a:blipFill>
        </p:spPr>
        <p:txBody>
          <a:bodyPr/>
          <a:lstStyle/>
          <a:p>
            <a:endParaRPr lang="en-IN"/>
          </a:p>
        </p:txBody>
      </p:sp>
      <p:grpSp>
        <p:nvGrpSpPr>
          <p:cNvPr id="19" name="Group 19"/>
          <p:cNvGrpSpPr/>
          <p:nvPr/>
        </p:nvGrpSpPr>
        <p:grpSpPr>
          <a:xfrm>
            <a:off x="2532012" y="3904670"/>
            <a:ext cx="4518272" cy="672465"/>
            <a:chOff x="0" y="0"/>
            <a:chExt cx="6024363" cy="896620"/>
          </a:xfrm>
        </p:grpSpPr>
        <p:sp>
          <p:nvSpPr>
            <p:cNvPr id="20" name="Freeform 20"/>
            <p:cNvSpPr/>
            <p:nvPr/>
          </p:nvSpPr>
          <p:spPr>
            <a:xfrm>
              <a:off x="0" y="0"/>
              <a:ext cx="6024363" cy="896620"/>
            </a:xfrm>
            <a:custGeom>
              <a:avLst/>
              <a:gdLst/>
              <a:ahLst/>
              <a:cxnLst/>
              <a:rect l="l" t="t" r="r" b="b"/>
              <a:pathLst>
                <a:path w="6024363" h="896620">
                  <a:moveTo>
                    <a:pt x="0" y="0"/>
                  </a:moveTo>
                  <a:lnTo>
                    <a:pt x="6024363" y="0"/>
                  </a:lnTo>
                  <a:lnTo>
                    <a:pt x="6024363" y="896620"/>
                  </a:lnTo>
                  <a:lnTo>
                    <a:pt x="0" y="896620"/>
                  </a:lnTo>
                  <a:close/>
                </a:path>
              </a:pathLst>
            </a:custGeom>
            <a:solidFill>
              <a:srgbClr val="000000">
                <a:alpha val="0"/>
              </a:srgbClr>
            </a:solidFill>
          </p:spPr>
          <p:txBody>
            <a:bodyPr/>
            <a:lstStyle/>
            <a:p>
              <a:endParaRPr lang="en-IN"/>
            </a:p>
          </p:txBody>
        </p:sp>
        <p:sp>
          <p:nvSpPr>
            <p:cNvPr id="21" name="TextBox 21"/>
            <p:cNvSpPr txBox="1"/>
            <p:nvPr/>
          </p:nvSpPr>
          <p:spPr>
            <a:xfrm>
              <a:off x="0" y="-9525"/>
              <a:ext cx="6024363" cy="906145"/>
            </a:xfrm>
            <a:prstGeom prst="rect">
              <a:avLst/>
            </a:prstGeom>
          </p:spPr>
          <p:txBody>
            <a:bodyPr lIns="0" tIns="0" rIns="0" bIns="0" rtlCol="0" anchor="t"/>
            <a:lstStyle/>
            <a:p>
              <a:pPr algn="l">
                <a:lnSpc>
                  <a:spcPts val="3124"/>
                </a:lnSpc>
              </a:pPr>
              <a:r>
                <a:rPr lang="en-US" sz="2499" b="1">
                  <a:solidFill>
                    <a:srgbClr val="FFFFFF"/>
                  </a:solidFill>
                  <a:latin typeface="Alexandria Bold"/>
                  <a:ea typeface="Alexandria Bold"/>
                  <a:cs typeface="Alexandria Bold"/>
                  <a:sym typeface="Alexandria Bold"/>
                </a:rPr>
                <a:t>Strategic Optimization</a:t>
              </a:r>
            </a:p>
          </p:txBody>
        </p:sp>
      </p:grpSp>
      <p:grpSp>
        <p:nvGrpSpPr>
          <p:cNvPr id="22" name="Group 22"/>
          <p:cNvGrpSpPr/>
          <p:nvPr/>
        </p:nvGrpSpPr>
        <p:grpSpPr>
          <a:xfrm>
            <a:off x="2532012" y="4703564"/>
            <a:ext cx="7950101" cy="779859"/>
            <a:chOff x="0" y="0"/>
            <a:chExt cx="10600135" cy="1039812"/>
          </a:xfrm>
        </p:grpSpPr>
        <p:sp>
          <p:nvSpPr>
            <p:cNvPr id="23" name="Freeform 23"/>
            <p:cNvSpPr/>
            <p:nvPr/>
          </p:nvSpPr>
          <p:spPr>
            <a:xfrm>
              <a:off x="0" y="0"/>
              <a:ext cx="10600135" cy="1039812"/>
            </a:xfrm>
            <a:custGeom>
              <a:avLst/>
              <a:gdLst/>
              <a:ahLst/>
              <a:cxnLst/>
              <a:rect l="l" t="t" r="r" b="b"/>
              <a:pathLst>
                <a:path w="10600135" h="1039812">
                  <a:moveTo>
                    <a:pt x="0" y="0"/>
                  </a:moveTo>
                  <a:lnTo>
                    <a:pt x="10600135" y="0"/>
                  </a:lnTo>
                  <a:lnTo>
                    <a:pt x="10600135" y="1039812"/>
                  </a:lnTo>
                  <a:lnTo>
                    <a:pt x="0" y="1039812"/>
                  </a:lnTo>
                  <a:close/>
                </a:path>
              </a:pathLst>
            </a:custGeom>
            <a:solidFill>
              <a:srgbClr val="000000">
                <a:alpha val="0"/>
              </a:srgbClr>
            </a:solidFill>
          </p:spPr>
          <p:txBody>
            <a:bodyPr/>
            <a:lstStyle/>
            <a:p>
              <a:endParaRPr lang="en-IN"/>
            </a:p>
          </p:txBody>
        </p:sp>
        <p:sp>
          <p:nvSpPr>
            <p:cNvPr id="24" name="TextBox 24"/>
            <p:cNvSpPr txBox="1"/>
            <p:nvPr/>
          </p:nvSpPr>
          <p:spPr>
            <a:xfrm>
              <a:off x="0" y="-104775"/>
              <a:ext cx="10600135" cy="1144587"/>
            </a:xfrm>
            <a:prstGeom prst="rect">
              <a:avLst/>
            </a:prstGeom>
          </p:spPr>
          <p:txBody>
            <a:bodyPr lIns="0" tIns="0" rIns="0" bIns="0" rtlCol="0" anchor="t"/>
            <a:lstStyle/>
            <a:p>
              <a:pPr algn="l">
                <a:lnSpc>
                  <a:spcPts val="3062"/>
                </a:lnSpc>
              </a:pPr>
              <a:r>
                <a:rPr lang="en-US" sz="1874">
                  <a:solidFill>
                    <a:srgbClr val="FFFFFF"/>
                  </a:solidFill>
                  <a:latin typeface="Arimo"/>
                  <a:ea typeface="Arimo"/>
                  <a:cs typeface="Arimo"/>
                  <a:sym typeface="Arimo"/>
                </a:rPr>
                <a:t>Insights derived from the analysis facilitate the optimization of sales strategies, customer satisfaction, and revenue generation.</a:t>
              </a:r>
            </a:p>
          </p:txBody>
        </p:sp>
      </p:grpSp>
      <p:sp>
        <p:nvSpPr>
          <p:cNvPr id="25" name="Freeform 25" descr="preencoded.png"/>
          <p:cNvSpPr/>
          <p:nvPr/>
        </p:nvSpPr>
        <p:spPr>
          <a:xfrm>
            <a:off x="947886" y="5727055"/>
            <a:ext cx="1218605" cy="1814066"/>
          </a:xfrm>
          <a:custGeom>
            <a:avLst/>
            <a:gdLst/>
            <a:ahLst/>
            <a:cxnLst/>
            <a:rect l="l" t="t" r="r" b="b"/>
            <a:pathLst>
              <a:path w="1218605" h="1814066">
                <a:moveTo>
                  <a:pt x="0" y="0"/>
                </a:moveTo>
                <a:lnTo>
                  <a:pt x="1218605" y="0"/>
                </a:lnTo>
                <a:lnTo>
                  <a:pt x="1218605" y="1814066"/>
                </a:lnTo>
                <a:lnTo>
                  <a:pt x="0" y="1814066"/>
                </a:lnTo>
                <a:lnTo>
                  <a:pt x="0" y="0"/>
                </a:lnTo>
                <a:close/>
              </a:path>
            </a:pathLst>
          </a:custGeom>
          <a:blipFill>
            <a:blip r:embed="rId8"/>
            <a:stretch>
              <a:fillRect l="-143" r="-143"/>
            </a:stretch>
          </a:blipFill>
        </p:spPr>
        <p:txBody>
          <a:bodyPr/>
          <a:lstStyle/>
          <a:p>
            <a:endParaRPr lang="en-IN"/>
          </a:p>
        </p:txBody>
      </p:sp>
      <p:grpSp>
        <p:nvGrpSpPr>
          <p:cNvPr id="26" name="Group 26"/>
          <p:cNvGrpSpPr/>
          <p:nvPr/>
        </p:nvGrpSpPr>
        <p:grpSpPr>
          <a:xfrm>
            <a:off x="2532012" y="5710417"/>
            <a:ext cx="5676857" cy="672465"/>
            <a:chOff x="0" y="0"/>
            <a:chExt cx="7569143" cy="896620"/>
          </a:xfrm>
        </p:grpSpPr>
        <p:sp>
          <p:nvSpPr>
            <p:cNvPr id="27" name="Freeform 27"/>
            <p:cNvSpPr/>
            <p:nvPr/>
          </p:nvSpPr>
          <p:spPr>
            <a:xfrm>
              <a:off x="0" y="0"/>
              <a:ext cx="7569143" cy="896620"/>
            </a:xfrm>
            <a:custGeom>
              <a:avLst/>
              <a:gdLst/>
              <a:ahLst/>
              <a:cxnLst/>
              <a:rect l="l" t="t" r="r" b="b"/>
              <a:pathLst>
                <a:path w="7569143" h="896620">
                  <a:moveTo>
                    <a:pt x="0" y="0"/>
                  </a:moveTo>
                  <a:lnTo>
                    <a:pt x="7569143" y="0"/>
                  </a:lnTo>
                  <a:lnTo>
                    <a:pt x="7569143" y="896620"/>
                  </a:lnTo>
                  <a:lnTo>
                    <a:pt x="0" y="896620"/>
                  </a:lnTo>
                  <a:close/>
                </a:path>
              </a:pathLst>
            </a:custGeom>
            <a:solidFill>
              <a:srgbClr val="000000">
                <a:alpha val="0"/>
              </a:srgbClr>
            </a:solidFill>
          </p:spPr>
          <p:txBody>
            <a:bodyPr/>
            <a:lstStyle/>
            <a:p>
              <a:endParaRPr lang="en-IN"/>
            </a:p>
          </p:txBody>
        </p:sp>
        <p:sp>
          <p:nvSpPr>
            <p:cNvPr id="28" name="TextBox 28"/>
            <p:cNvSpPr txBox="1"/>
            <p:nvPr/>
          </p:nvSpPr>
          <p:spPr>
            <a:xfrm>
              <a:off x="0" y="-9525"/>
              <a:ext cx="7569143" cy="906145"/>
            </a:xfrm>
            <a:prstGeom prst="rect">
              <a:avLst/>
            </a:prstGeom>
          </p:spPr>
          <p:txBody>
            <a:bodyPr lIns="0" tIns="0" rIns="0" bIns="0" rtlCol="0" anchor="t"/>
            <a:lstStyle/>
            <a:p>
              <a:pPr algn="l">
                <a:lnSpc>
                  <a:spcPts val="3124"/>
                </a:lnSpc>
              </a:pPr>
              <a:r>
                <a:rPr lang="en-US" sz="2499" b="1">
                  <a:solidFill>
                    <a:srgbClr val="FFFFFF"/>
                  </a:solidFill>
                  <a:latin typeface="Alexandria Bold"/>
                  <a:ea typeface="Alexandria Bold"/>
                  <a:cs typeface="Alexandria Bold"/>
                  <a:sym typeface="Alexandria Bold"/>
                </a:rPr>
                <a:t>Actionable Implementation</a:t>
              </a:r>
            </a:p>
          </p:txBody>
        </p:sp>
      </p:grpSp>
      <p:grpSp>
        <p:nvGrpSpPr>
          <p:cNvPr id="29" name="Group 29"/>
          <p:cNvGrpSpPr/>
          <p:nvPr/>
        </p:nvGrpSpPr>
        <p:grpSpPr>
          <a:xfrm>
            <a:off x="2532012" y="6517630"/>
            <a:ext cx="7950101" cy="779859"/>
            <a:chOff x="0" y="0"/>
            <a:chExt cx="10600135" cy="1039812"/>
          </a:xfrm>
        </p:grpSpPr>
        <p:sp>
          <p:nvSpPr>
            <p:cNvPr id="30" name="Freeform 30"/>
            <p:cNvSpPr/>
            <p:nvPr/>
          </p:nvSpPr>
          <p:spPr>
            <a:xfrm>
              <a:off x="0" y="0"/>
              <a:ext cx="10600135" cy="1039812"/>
            </a:xfrm>
            <a:custGeom>
              <a:avLst/>
              <a:gdLst/>
              <a:ahLst/>
              <a:cxnLst/>
              <a:rect l="l" t="t" r="r" b="b"/>
              <a:pathLst>
                <a:path w="10600135" h="1039812">
                  <a:moveTo>
                    <a:pt x="0" y="0"/>
                  </a:moveTo>
                  <a:lnTo>
                    <a:pt x="10600135" y="0"/>
                  </a:lnTo>
                  <a:lnTo>
                    <a:pt x="10600135" y="1039812"/>
                  </a:lnTo>
                  <a:lnTo>
                    <a:pt x="0" y="1039812"/>
                  </a:lnTo>
                  <a:close/>
                </a:path>
              </a:pathLst>
            </a:custGeom>
            <a:solidFill>
              <a:srgbClr val="000000">
                <a:alpha val="0"/>
              </a:srgbClr>
            </a:solidFill>
          </p:spPr>
          <p:txBody>
            <a:bodyPr/>
            <a:lstStyle/>
            <a:p>
              <a:endParaRPr lang="en-IN"/>
            </a:p>
          </p:txBody>
        </p:sp>
        <p:sp>
          <p:nvSpPr>
            <p:cNvPr id="31" name="TextBox 31"/>
            <p:cNvSpPr txBox="1"/>
            <p:nvPr/>
          </p:nvSpPr>
          <p:spPr>
            <a:xfrm>
              <a:off x="0" y="-104775"/>
              <a:ext cx="10600135" cy="1144587"/>
            </a:xfrm>
            <a:prstGeom prst="rect">
              <a:avLst/>
            </a:prstGeom>
          </p:spPr>
          <p:txBody>
            <a:bodyPr lIns="0" tIns="0" rIns="0" bIns="0" rtlCol="0" anchor="t"/>
            <a:lstStyle/>
            <a:p>
              <a:pPr algn="l">
                <a:lnSpc>
                  <a:spcPts val="3062"/>
                </a:lnSpc>
              </a:pPr>
              <a:r>
                <a:rPr lang="en-US" sz="1874">
                  <a:solidFill>
                    <a:srgbClr val="FFFFFF"/>
                  </a:solidFill>
                  <a:latin typeface="Arimo"/>
                  <a:ea typeface="Arimo"/>
                  <a:cs typeface="Arimo"/>
                  <a:sym typeface="Arimo"/>
                </a:rPr>
                <a:t>Implement key findings to refine inventory distribution and customer engagement strategies for immediate impact.</a:t>
              </a:r>
            </a:p>
          </p:txBody>
        </p:sp>
      </p:grpSp>
      <p:sp>
        <p:nvSpPr>
          <p:cNvPr id="32" name="Freeform 32" descr="preencoded.png"/>
          <p:cNvSpPr/>
          <p:nvPr/>
        </p:nvSpPr>
        <p:spPr>
          <a:xfrm>
            <a:off x="947886" y="7541121"/>
            <a:ext cx="1218605" cy="1814066"/>
          </a:xfrm>
          <a:custGeom>
            <a:avLst/>
            <a:gdLst/>
            <a:ahLst/>
            <a:cxnLst/>
            <a:rect l="l" t="t" r="r" b="b"/>
            <a:pathLst>
              <a:path w="1218605" h="1814066">
                <a:moveTo>
                  <a:pt x="0" y="0"/>
                </a:moveTo>
                <a:lnTo>
                  <a:pt x="1218605" y="0"/>
                </a:lnTo>
                <a:lnTo>
                  <a:pt x="1218605" y="1814067"/>
                </a:lnTo>
                <a:lnTo>
                  <a:pt x="0" y="1814067"/>
                </a:lnTo>
                <a:lnTo>
                  <a:pt x="0" y="0"/>
                </a:lnTo>
                <a:close/>
              </a:path>
            </a:pathLst>
          </a:custGeom>
          <a:blipFill>
            <a:blip r:embed="rId9"/>
            <a:stretch>
              <a:fillRect l="-143" r="-143"/>
            </a:stretch>
          </a:blipFill>
        </p:spPr>
        <p:txBody>
          <a:bodyPr/>
          <a:lstStyle/>
          <a:p>
            <a:endParaRPr lang="en-IN"/>
          </a:p>
        </p:txBody>
      </p:sp>
      <p:grpSp>
        <p:nvGrpSpPr>
          <p:cNvPr id="33" name="Group 33"/>
          <p:cNvGrpSpPr/>
          <p:nvPr/>
        </p:nvGrpSpPr>
        <p:grpSpPr>
          <a:xfrm>
            <a:off x="2532012" y="7513081"/>
            <a:ext cx="4238919" cy="672465"/>
            <a:chOff x="0" y="0"/>
            <a:chExt cx="5651893" cy="896620"/>
          </a:xfrm>
        </p:grpSpPr>
        <p:sp>
          <p:nvSpPr>
            <p:cNvPr id="34" name="Freeform 34"/>
            <p:cNvSpPr/>
            <p:nvPr/>
          </p:nvSpPr>
          <p:spPr>
            <a:xfrm>
              <a:off x="0" y="0"/>
              <a:ext cx="5651893" cy="896620"/>
            </a:xfrm>
            <a:custGeom>
              <a:avLst/>
              <a:gdLst/>
              <a:ahLst/>
              <a:cxnLst/>
              <a:rect l="l" t="t" r="r" b="b"/>
              <a:pathLst>
                <a:path w="5651893" h="896620">
                  <a:moveTo>
                    <a:pt x="0" y="0"/>
                  </a:moveTo>
                  <a:lnTo>
                    <a:pt x="5651893" y="0"/>
                  </a:lnTo>
                  <a:lnTo>
                    <a:pt x="5651893" y="896620"/>
                  </a:lnTo>
                  <a:lnTo>
                    <a:pt x="0" y="896620"/>
                  </a:lnTo>
                  <a:close/>
                </a:path>
              </a:pathLst>
            </a:custGeom>
            <a:solidFill>
              <a:srgbClr val="000000">
                <a:alpha val="0"/>
              </a:srgbClr>
            </a:solidFill>
          </p:spPr>
          <p:txBody>
            <a:bodyPr/>
            <a:lstStyle/>
            <a:p>
              <a:endParaRPr lang="en-IN"/>
            </a:p>
          </p:txBody>
        </p:sp>
        <p:sp>
          <p:nvSpPr>
            <p:cNvPr id="35" name="TextBox 35"/>
            <p:cNvSpPr txBox="1"/>
            <p:nvPr/>
          </p:nvSpPr>
          <p:spPr>
            <a:xfrm>
              <a:off x="0" y="-9525"/>
              <a:ext cx="5651893" cy="906145"/>
            </a:xfrm>
            <a:prstGeom prst="rect">
              <a:avLst/>
            </a:prstGeom>
          </p:spPr>
          <p:txBody>
            <a:bodyPr lIns="0" tIns="0" rIns="0" bIns="0" rtlCol="0" anchor="t"/>
            <a:lstStyle/>
            <a:p>
              <a:pPr algn="l">
                <a:lnSpc>
                  <a:spcPts val="3124"/>
                </a:lnSpc>
              </a:pPr>
              <a:r>
                <a:rPr lang="en-US" sz="2499" b="1">
                  <a:solidFill>
                    <a:srgbClr val="FFFFFF"/>
                  </a:solidFill>
                  <a:latin typeface="Alexandria Bold"/>
                  <a:ea typeface="Alexandria Bold"/>
                  <a:cs typeface="Alexandria Bold"/>
                  <a:sym typeface="Alexandria Bold"/>
                </a:rPr>
                <a:t>Continuous Refinement</a:t>
              </a:r>
            </a:p>
          </p:txBody>
        </p:sp>
      </p:grpSp>
      <p:grpSp>
        <p:nvGrpSpPr>
          <p:cNvPr id="36" name="Group 36"/>
          <p:cNvGrpSpPr/>
          <p:nvPr/>
        </p:nvGrpSpPr>
        <p:grpSpPr>
          <a:xfrm>
            <a:off x="2532012" y="8331696"/>
            <a:ext cx="7950101" cy="779859"/>
            <a:chOff x="0" y="0"/>
            <a:chExt cx="10600135" cy="1039812"/>
          </a:xfrm>
        </p:grpSpPr>
        <p:sp>
          <p:nvSpPr>
            <p:cNvPr id="37" name="Freeform 37"/>
            <p:cNvSpPr/>
            <p:nvPr/>
          </p:nvSpPr>
          <p:spPr>
            <a:xfrm>
              <a:off x="0" y="0"/>
              <a:ext cx="10600135" cy="1039812"/>
            </a:xfrm>
            <a:custGeom>
              <a:avLst/>
              <a:gdLst/>
              <a:ahLst/>
              <a:cxnLst/>
              <a:rect l="l" t="t" r="r" b="b"/>
              <a:pathLst>
                <a:path w="10600135" h="1039812">
                  <a:moveTo>
                    <a:pt x="0" y="0"/>
                  </a:moveTo>
                  <a:lnTo>
                    <a:pt x="10600135" y="0"/>
                  </a:lnTo>
                  <a:lnTo>
                    <a:pt x="10600135" y="1039812"/>
                  </a:lnTo>
                  <a:lnTo>
                    <a:pt x="0" y="1039812"/>
                  </a:lnTo>
                  <a:close/>
                </a:path>
              </a:pathLst>
            </a:custGeom>
            <a:solidFill>
              <a:srgbClr val="000000">
                <a:alpha val="0"/>
              </a:srgbClr>
            </a:solidFill>
          </p:spPr>
          <p:txBody>
            <a:bodyPr/>
            <a:lstStyle/>
            <a:p>
              <a:endParaRPr lang="en-IN"/>
            </a:p>
          </p:txBody>
        </p:sp>
        <p:sp>
          <p:nvSpPr>
            <p:cNvPr id="38" name="TextBox 38"/>
            <p:cNvSpPr txBox="1"/>
            <p:nvPr/>
          </p:nvSpPr>
          <p:spPr>
            <a:xfrm>
              <a:off x="0" y="-104775"/>
              <a:ext cx="10600135" cy="1144587"/>
            </a:xfrm>
            <a:prstGeom prst="rect">
              <a:avLst/>
            </a:prstGeom>
          </p:spPr>
          <p:txBody>
            <a:bodyPr lIns="0" tIns="0" rIns="0" bIns="0" rtlCol="0" anchor="t"/>
            <a:lstStyle/>
            <a:p>
              <a:pPr algn="l">
                <a:lnSpc>
                  <a:spcPts val="3062"/>
                </a:lnSpc>
              </a:pPr>
              <a:r>
                <a:rPr lang="en-US" sz="1874">
                  <a:solidFill>
                    <a:srgbClr val="FFFFFF"/>
                  </a:solidFill>
                  <a:latin typeface="Arimo"/>
                  <a:ea typeface="Arimo"/>
                  <a:cs typeface="Arimo"/>
                  <a:sym typeface="Arimo"/>
                </a:rPr>
                <a:t>Ongoing analysis and refinement of strategies will ensure sustained business growth and competitive advantage.</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834</Words>
  <Application>Microsoft Office PowerPoint</Application>
  <PresentationFormat>Custom</PresentationFormat>
  <Paragraphs>121</Paragraphs>
  <Slides>10</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Alexandria Bold</vt:lpstr>
      <vt:lpstr>Arial</vt:lpstr>
      <vt:lpstr>Arimo Bold</vt:lpstr>
      <vt:lpstr>Arimo</vt:lpstr>
      <vt:lpstr>Calibri</vt:lpstr>
      <vt:lpstr>Consolas</vt:lpstr>
      <vt:lpstr>Abril Fatface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Zepto-Sales-and-Inventory-Analysis-Using-SQL.pptx</dc:title>
  <cp:lastModifiedBy>pratham bhatia</cp:lastModifiedBy>
  <cp:revision>4</cp:revision>
  <dcterms:created xsi:type="dcterms:W3CDTF">2006-08-16T00:00:00Z</dcterms:created>
  <dcterms:modified xsi:type="dcterms:W3CDTF">2025-03-31T19:18:37Z</dcterms:modified>
  <dc:identifier>DAGi765dMf0</dc:identifier>
</cp:coreProperties>
</file>

<file path=docProps/thumbnail.jpeg>
</file>